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3" r:id="rId4"/>
    <p:sldId id="258" r:id="rId5"/>
    <p:sldId id="288" r:id="rId6"/>
    <p:sldId id="289" r:id="rId7"/>
    <p:sldId id="290" r:id="rId8"/>
    <p:sldId id="259" r:id="rId9"/>
    <p:sldId id="291" r:id="rId10"/>
    <p:sldId id="292" r:id="rId11"/>
    <p:sldId id="293" r:id="rId12"/>
    <p:sldId id="294" r:id="rId13"/>
    <p:sldId id="283" r:id="rId14"/>
    <p:sldId id="295" r:id="rId15"/>
    <p:sldId id="296" r:id="rId16"/>
    <p:sldId id="297" r:id="rId17"/>
    <p:sldId id="298" r:id="rId18"/>
    <p:sldId id="299" r:id="rId19"/>
    <p:sldId id="300" r:id="rId20"/>
    <p:sldId id="260" r:id="rId21"/>
    <p:sldId id="261" r:id="rId22"/>
    <p:sldId id="265" r:id="rId23"/>
    <p:sldId id="266" r:id="rId24"/>
    <p:sldId id="267" r:id="rId25"/>
    <p:sldId id="268" r:id="rId26"/>
    <p:sldId id="284" r:id="rId27"/>
    <p:sldId id="270" r:id="rId28"/>
    <p:sldId id="271" r:id="rId29"/>
    <p:sldId id="282" r:id="rId30"/>
    <p:sldId id="273" r:id="rId31"/>
    <p:sldId id="275" r:id="rId32"/>
    <p:sldId id="285" r:id="rId33"/>
    <p:sldId id="277" r:id="rId34"/>
    <p:sldId id="278" r:id="rId35"/>
    <p:sldId id="279" r:id="rId36"/>
    <p:sldId id="280" r:id="rId37"/>
    <p:sldId id="281" r:id="rId38"/>
    <p:sldId id="274" r:id="rId39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6"/>
    <p:restoredTop sz="94607"/>
  </p:normalViewPr>
  <p:slideViewPr>
    <p:cSldViewPr>
      <p:cViewPr varScale="1">
        <p:scale>
          <a:sx n="121" d="100"/>
          <a:sy n="121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Product</c:v>
                </c:pt>
              </c:strCache>
            </c:strRef>
          </c:tx>
          <c:spPr>
            <a:ln w="31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>
                  <a:alpha val="6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</c:marker>
          <c:dPt>
            <c:idx val="3"/>
            <c:marker>
              <c:symbol val="circle"/>
              <c:size val="10"/>
              <c:spPr>
                <a:solidFill>
                  <a:schemeClr val="accent1">
                    <a:alpha val="60000"/>
                  </a:schemeClr>
                </a:solidFill>
                <a:ln w="254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10B-490B-9F36-EBF7E589EB23}"/>
              </c:ext>
            </c:extLst>
          </c:dPt>
          <c:cat>
            <c:numRef>
              <c:f>Sheet1!$A$3:$A$14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1</c:v>
                </c:pt>
                <c:pt idx="6">
                  <c:v>3</c:v>
                </c:pt>
                <c:pt idx="7">
                  <c:v>5</c:v>
                </c:pt>
                <c:pt idx="8">
                  <c:v>2.4</c:v>
                </c:pt>
                <c:pt idx="9">
                  <c:v>4.4000000000000004</c:v>
                </c:pt>
                <c:pt idx="10">
                  <c:v>1.8</c:v>
                </c:pt>
                <c:pt idx="11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0B-490B-9F36-EBF7E589E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1314032"/>
        <c:axId val="681314592"/>
      </c:lineChart>
      <c:catAx>
        <c:axId val="68131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1314592"/>
        <c:crosses val="autoZero"/>
        <c:auto val="1"/>
        <c:lblAlgn val="ctr"/>
        <c:lblOffset val="100"/>
        <c:tickLblSkip val="2"/>
        <c:noMultiLvlLbl val="0"/>
      </c:catAx>
      <c:valAx>
        <c:axId val="681314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131403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140271078952785E-2"/>
          <c:y val="4.0612605760348544E-2"/>
          <c:w val="0.81571920282417054"/>
          <c:h val="0.9187747884793029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538-4C26-94F6-479BFC4672A2}"/>
              </c:ext>
            </c:extLst>
          </c:dPt>
          <c:dPt>
            <c:idx val="1"/>
            <c:bubble3D val="0"/>
            <c:explosion val="15"/>
            <c:spPr>
              <a:solidFill>
                <a:srgbClr val="C00000">
                  <a:alpha val="53000"/>
                </a:srgbClr>
              </a:solid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C538-4C26-94F6-479BFC4672A2}"/>
              </c:ext>
            </c:extLst>
          </c:dPt>
          <c:cat>
            <c:strRef>
              <c:f>Sheet1!$A$2:$A$3</c:f>
              <c:strCache>
                <c:ptCount val="2"/>
                <c:pt idx="0">
                  <c:v>Value 01</c:v>
                </c:pt>
                <c:pt idx="1">
                  <c:v>Value 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38-4C26-94F6-479BFC467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  <a:alpha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Sheet1!$A$2:$A$32</c:f>
              <c:numCache>
                <c:formatCode>m/d/yyyy</c:formatCode>
                <c:ptCount val="31"/>
                <c:pt idx="0">
                  <c:v>41275</c:v>
                </c:pt>
                <c:pt idx="1">
                  <c:v>41276</c:v>
                </c:pt>
                <c:pt idx="2">
                  <c:v>41277</c:v>
                </c:pt>
                <c:pt idx="3">
                  <c:v>41278</c:v>
                </c:pt>
                <c:pt idx="4">
                  <c:v>41279</c:v>
                </c:pt>
                <c:pt idx="5">
                  <c:v>41280</c:v>
                </c:pt>
                <c:pt idx="6">
                  <c:v>41281</c:v>
                </c:pt>
                <c:pt idx="7">
                  <c:v>41282</c:v>
                </c:pt>
                <c:pt idx="8">
                  <c:v>41283</c:v>
                </c:pt>
                <c:pt idx="9">
                  <c:v>41284</c:v>
                </c:pt>
                <c:pt idx="10">
                  <c:v>41285</c:v>
                </c:pt>
                <c:pt idx="11">
                  <c:v>41286</c:v>
                </c:pt>
                <c:pt idx="12">
                  <c:v>41287</c:v>
                </c:pt>
                <c:pt idx="13">
                  <c:v>41288</c:v>
                </c:pt>
                <c:pt idx="14">
                  <c:v>41289</c:v>
                </c:pt>
                <c:pt idx="15">
                  <c:v>41290</c:v>
                </c:pt>
                <c:pt idx="16">
                  <c:v>41291</c:v>
                </c:pt>
                <c:pt idx="17">
                  <c:v>41292</c:v>
                </c:pt>
                <c:pt idx="18">
                  <c:v>41293</c:v>
                </c:pt>
                <c:pt idx="19">
                  <c:v>41294</c:v>
                </c:pt>
                <c:pt idx="20">
                  <c:v>41295</c:v>
                </c:pt>
                <c:pt idx="21">
                  <c:v>41296</c:v>
                </c:pt>
                <c:pt idx="22">
                  <c:v>41297</c:v>
                </c:pt>
                <c:pt idx="23">
                  <c:v>41298</c:v>
                </c:pt>
                <c:pt idx="24">
                  <c:v>41299</c:v>
                </c:pt>
                <c:pt idx="25">
                  <c:v>41300</c:v>
                </c:pt>
                <c:pt idx="26">
                  <c:v>41301</c:v>
                </c:pt>
                <c:pt idx="27">
                  <c:v>41302</c:v>
                </c:pt>
                <c:pt idx="28">
                  <c:v>41303</c:v>
                </c:pt>
                <c:pt idx="29">
                  <c:v>41304</c:v>
                </c:pt>
                <c:pt idx="30">
                  <c:v>41305</c:v>
                </c:pt>
              </c:numCache>
            </c:num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5.0297587532124224</c:v>
                </c:pt>
                <c:pt idx="1">
                  <c:v>1.232219130570757</c:v>
                </c:pt>
                <c:pt idx="2">
                  <c:v>2.6273242971759663</c:v>
                </c:pt>
                <c:pt idx="3">
                  <c:v>5.0931483885977986</c:v>
                </c:pt>
                <c:pt idx="4">
                  <c:v>3.585477464211865</c:v>
                </c:pt>
                <c:pt idx="5">
                  <c:v>6.9597100653724473</c:v>
                </c:pt>
                <c:pt idx="6">
                  <c:v>8.0547765816886887</c:v>
                </c:pt>
                <c:pt idx="7">
                  <c:v>8.8315663956604595</c:v>
                </c:pt>
                <c:pt idx="8">
                  <c:v>8.9243933275629992</c:v>
                </c:pt>
                <c:pt idx="9">
                  <c:v>2.0238756581638975</c:v>
                </c:pt>
                <c:pt idx="10">
                  <c:v>7.9517222713859281</c:v>
                </c:pt>
                <c:pt idx="11">
                  <c:v>6.1315839846224112</c:v>
                </c:pt>
                <c:pt idx="12">
                  <c:v>8.5585148058958893</c:v>
                </c:pt>
                <c:pt idx="13">
                  <c:v>7.9797949636111127</c:v>
                </c:pt>
                <c:pt idx="14">
                  <c:v>9.4986740110336001</c:v>
                </c:pt>
                <c:pt idx="15">
                  <c:v>4.584756179510423</c:v>
                </c:pt>
                <c:pt idx="16">
                  <c:v>2.7614475387812161</c:v>
                </c:pt>
                <c:pt idx="17">
                  <c:v>9.8082740914849822</c:v>
                </c:pt>
                <c:pt idx="18">
                  <c:v>8.5203688029145983</c:v>
                </c:pt>
                <c:pt idx="19">
                  <c:v>1.5754370944908525</c:v>
                </c:pt>
                <c:pt idx="20">
                  <c:v>1.5072772277418438</c:v>
                </c:pt>
                <c:pt idx="21">
                  <c:v>8.0780518555289618</c:v>
                </c:pt>
                <c:pt idx="22">
                  <c:v>4.1275647392974957</c:v>
                </c:pt>
                <c:pt idx="23">
                  <c:v>5.593932277669813</c:v>
                </c:pt>
                <c:pt idx="24">
                  <c:v>7.832416087789535</c:v>
                </c:pt>
                <c:pt idx="25">
                  <c:v>6.6890217427027121</c:v>
                </c:pt>
                <c:pt idx="26">
                  <c:v>1.8692374405007315</c:v>
                </c:pt>
                <c:pt idx="27">
                  <c:v>5.281578462443008</c:v>
                </c:pt>
                <c:pt idx="28">
                  <c:v>1.3645818946222765</c:v>
                </c:pt>
                <c:pt idx="29">
                  <c:v>4.6432471014336603</c:v>
                </c:pt>
                <c:pt idx="30">
                  <c:v>4.5496508633409505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9-4F07-B9DC-CB8B6F92A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1324112"/>
        <c:axId val="681318512"/>
      </c:barChart>
      <c:dateAx>
        <c:axId val="681324112"/>
        <c:scaling>
          <c:orientation val="minMax"/>
        </c:scaling>
        <c:delete val="0"/>
        <c:axPos val="b"/>
        <c:numFmt formatCode="m/d;@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81318512"/>
        <c:crosses val="autoZero"/>
        <c:auto val="0"/>
        <c:lblOffset val="100"/>
        <c:baseTimeUnit val="days"/>
        <c:majorUnit val="7"/>
        <c:majorTimeUnit val="days"/>
      </c:dateAx>
      <c:valAx>
        <c:axId val="681318512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681324112"/>
        <c:crossesAt val="41275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➕頁碼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動畫太多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全型符號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字體太小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059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0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74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109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06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675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6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98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35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91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3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29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85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923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554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36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52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11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79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57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7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2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28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968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00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945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23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80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320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881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520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41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63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6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3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2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1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23"/>
          <p:cNvSpPr/>
          <p:nvPr/>
        </p:nvSpPr>
        <p:spPr>
          <a:xfrm rot="512239">
            <a:off x="1453445" y="3937096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等腰三角形 24"/>
          <p:cNvSpPr/>
          <p:nvPr/>
        </p:nvSpPr>
        <p:spPr>
          <a:xfrm rot="20371609">
            <a:off x="1208673" y="3767064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等腰三角形 26"/>
          <p:cNvSpPr/>
          <p:nvPr/>
        </p:nvSpPr>
        <p:spPr>
          <a:xfrm rot="3761573">
            <a:off x="9605454" y="3888471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1F2E83-7BC7-45DC-BB0A-725F129DBF2A}"/>
              </a:ext>
            </a:extLst>
          </p:cNvPr>
          <p:cNvGrpSpPr/>
          <p:nvPr/>
        </p:nvGrpSpPr>
        <p:grpSpPr>
          <a:xfrm>
            <a:off x="-1604504" y="2147667"/>
            <a:ext cx="3687215" cy="2719712"/>
            <a:chOff x="-1604504" y="2147667"/>
            <a:chExt cx="3687215" cy="2719712"/>
          </a:xfrm>
        </p:grpSpPr>
        <p:cxnSp>
          <p:nvCxnSpPr>
            <p:cNvPr id="34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2295948" y="2468280"/>
            <a:ext cx="780213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zh-TW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自動化財經新聞篩選</a:t>
            </a:r>
            <a:endParaRPr lang="en-US" altLang="zh-TW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以原油期貨為例</a:t>
            </a:r>
            <a:endParaRPr lang="zh-CN" altLang="en-US" sz="4400" spc="300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165891" y="4306019"/>
            <a:ext cx="4062249" cy="185928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資管四 陳欣宜、胡逸凡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專題指導教授 李瑞庭 教授</a:t>
            </a:r>
            <a:endParaRPr lang="zh-CN" altLang="en-US" sz="2400" dirty="0">
              <a:solidFill>
                <a:schemeClr val="bg1"/>
              </a:solidFill>
              <a:latin typeface="汉仪大圣体简" panose="00020600040101010101" pitchFamily="18" charset="-122"/>
              <a:ea typeface="汉仪大圣体简" panose="00020600040101010101" pitchFamily="18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43E57D-F6C5-4EAB-A54D-FB141D3CFFC6}"/>
              </a:ext>
            </a:extLst>
          </p:cNvPr>
          <p:cNvGrpSpPr/>
          <p:nvPr/>
        </p:nvGrpSpPr>
        <p:grpSpPr>
          <a:xfrm>
            <a:off x="10311837" y="1544376"/>
            <a:ext cx="3230037" cy="3097813"/>
            <a:chOff x="10311837" y="1544376"/>
            <a:chExt cx="3230037" cy="3097813"/>
          </a:xfrm>
        </p:grpSpPr>
        <p:cxnSp>
          <p:nvCxnSpPr>
            <p:cNvPr id="42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等腰三角形 43"/>
          <p:cNvSpPr/>
          <p:nvPr/>
        </p:nvSpPr>
        <p:spPr>
          <a:xfrm rot="20371609">
            <a:off x="10164711" y="3663829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6" grpId="0"/>
      <p:bldP spid="30" grpId="0" animBg="1"/>
      <p:bldP spid="44" grpId="0" animBg="1"/>
    </p:bldLst>
  </p:timing>
  <p:extLst mod="1"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41D3D5D9-B5E3-9F44-B6F4-2C10090FD4D2}"/>
              </a:ext>
            </a:extLst>
          </p:cNvPr>
          <p:cNvSpPr/>
          <p:nvPr/>
        </p:nvSpPr>
        <p:spPr>
          <a:xfrm>
            <a:off x="4222998" y="1351955"/>
            <a:ext cx="6048671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7929" lvl="1"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考慮未來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波動性與上漲下跌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上漲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下跌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 Threshold</a:t>
            </a: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是否加上文章情感分析作為參考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537929" lvl="1">
              <a:lnSpc>
                <a:spcPct val="150000"/>
              </a:lnSpc>
            </a:pP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0017807" y="1051584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0406523" y="1378440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99628D5-8AE9-3447-A1E6-D54F8E66717D}"/>
              </a:ext>
            </a:extLst>
          </p:cNvPr>
          <p:cNvSpPr/>
          <p:nvPr/>
        </p:nvSpPr>
        <p:spPr>
          <a:xfrm>
            <a:off x="766614" y="521586"/>
            <a:ext cx="5198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研究步驟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重要新聞定義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4EECA-1592-404F-85B8-49EC7564C547}"/>
              </a:ext>
            </a:extLst>
          </p:cNvPr>
          <p:cNvSpPr/>
          <p:nvPr/>
        </p:nvSpPr>
        <p:spPr>
          <a:xfrm>
            <a:off x="583074" y="1348870"/>
            <a:ext cx="5789096" cy="1420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7929" lvl="1">
              <a:lnSpc>
                <a:spcPct val="150000"/>
              </a:lnSpc>
            </a:pP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考慮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</a:t>
            </a:r>
            <a:r>
              <a:rPr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波動性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大盤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波動性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天的波動性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9954E1-968F-584A-A4F3-FFD375DB8A10}"/>
              </a:ext>
            </a:extLst>
          </p:cNvPr>
          <p:cNvCxnSpPr>
            <a:cxnSpLocks/>
          </p:cNvCxnSpPr>
          <p:nvPr/>
        </p:nvCxnSpPr>
        <p:spPr>
          <a:xfrm>
            <a:off x="5303118" y="1587374"/>
            <a:ext cx="0" cy="106971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00586E6-295E-C947-9C9D-D9053BE30CD2}"/>
              </a:ext>
            </a:extLst>
          </p:cNvPr>
          <p:cNvGrpSpPr/>
          <p:nvPr/>
        </p:nvGrpSpPr>
        <p:grpSpPr>
          <a:xfrm>
            <a:off x="11098252" y="22350722"/>
            <a:ext cx="7642815" cy="2229026"/>
            <a:chOff x="3090044" y="27565184"/>
            <a:chExt cx="16379846" cy="5225123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B5B8E18-29F7-614C-B719-14E98A1FA952}"/>
                </a:ext>
              </a:extLst>
            </p:cNvPr>
            <p:cNvGrpSpPr/>
            <p:nvPr/>
          </p:nvGrpSpPr>
          <p:grpSpPr>
            <a:xfrm>
              <a:off x="3090044" y="27565184"/>
              <a:ext cx="16379846" cy="5225123"/>
              <a:chOff x="-254667" y="27952699"/>
              <a:chExt cx="21057933" cy="6705599"/>
            </a:xfrm>
          </p:grpSpPr>
          <p:pic>
            <p:nvPicPr>
              <p:cNvPr id="25" name="內容版面配置區 4">
                <a:extLst>
                  <a:ext uri="{FF2B5EF4-FFF2-40B4-BE49-F238E27FC236}">
                    <a16:creationId xmlns:a16="http://schemas.microsoft.com/office/drawing/2014/main" id="{54FDC7EA-7702-EA41-8B7D-76C5F180D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254667" y="27952699"/>
                <a:ext cx="21057933" cy="6705599"/>
              </a:xfrm>
              <a:prstGeom prst="rect">
                <a:avLst/>
              </a:prstGeom>
            </p:spPr>
          </p:pic>
          <p:sp>
            <p:nvSpPr>
              <p:cNvPr id="26" name="向下箭號 25">
                <a:extLst>
                  <a:ext uri="{FF2B5EF4-FFF2-40B4-BE49-F238E27FC236}">
                    <a16:creationId xmlns:a16="http://schemas.microsoft.com/office/drawing/2014/main" id="{560EA279-C331-004B-A484-67CA0A3FEEF1}"/>
                  </a:ext>
                </a:extLst>
              </p:cNvPr>
              <p:cNvSpPr/>
              <p:nvPr/>
            </p:nvSpPr>
            <p:spPr>
              <a:xfrm>
                <a:off x="3934046" y="29133207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7" name="向下箭號 26">
                <a:extLst>
                  <a:ext uri="{FF2B5EF4-FFF2-40B4-BE49-F238E27FC236}">
                    <a16:creationId xmlns:a16="http://schemas.microsoft.com/office/drawing/2014/main" id="{EB19C649-E6CB-CB4A-BF38-AB8668D55D90}"/>
                  </a:ext>
                </a:extLst>
              </p:cNvPr>
              <p:cNvSpPr/>
              <p:nvPr/>
            </p:nvSpPr>
            <p:spPr>
              <a:xfrm>
                <a:off x="4235300" y="29115488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向下箭號 27">
                <a:extLst>
                  <a:ext uri="{FF2B5EF4-FFF2-40B4-BE49-F238E27FC236}">
                    <a16:creationId xmlns:a16="http://schemas.microsoft.com/office/drawing/2014/main" id="{0CF41DF9-EC11-734F-95D6-EA3A4C75FE98}"/>
                  </a:ext>
                </a:extLst>
              </p:cNvPr>
              <p:cNvSpPr/>
              <p:nvPr/>
            </p:nvSpPr>
            <p:spPr>
              <a:xfrm>
                <a:off x="5128433" y="29710908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向下箭號 28">
                <a:extLst>
                  <a:ext uri="{FF2B5EF4-FFF2-40B4-BE49-F238E27FC236}">
                    <a16:creationId xmlns:a16="http://schemas.microsoft.com/office/drawing/2014/main" id="{02318F0A-3CA1-1A49-8DC1-6894785C7E1C}"/>
                  </a:ext>
                </a:extLst>
              </p:cNvPr>
              <p:cNvSpPr/>
              <p:nvPr/>
            </p:nvSpPr>
            <p:spPr>
              <a:xfrm>
                <a:off x="5727397" y="29352948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向下箭號 29">
                <a:extLst>
                  <a:ext uri="{FF2B5EF4-FFF2-40B4-BE49-F238E27FC236}">
                    <a16:creationId xmlns:a16="http://schemas.microsoft.com/office/drawing/2014/main" id="{9585EFF4-FE2E-C247-B87F-F635EF920983}"/>
                  </a:ext>
                </a:extLst>
              </p:cNvPr>
              <p:cNvSpPr/>
              <p:nvPr/>
            </p:nvSpPr>
            <p:spPr>
              <a:xfrm>
                <a:off x="9005769" y="28803601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1" name="向下箭號 30">
                <a:extLst>
                  <a:ext uri="{FF2B5EF4-FFF2-40B4-BE49-F238E27FC236}">
                    <a16:creationId xmlns:a16="http://schemas.microsoft.com/office/drawing/2014/main" id="{EFA077BD-4A9D-E947-91CE-CF2A79441C5F}"/>
                  </a:ext>
                </a:extLst>
              </p:cNvPr>
              <p:cNvSpPr/>
              <p:nvPr/>
            </p:nvSpPr>
            <p:spPr>
              <a:xfrm>
                <a:off x="9285758" y="28870941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向下箭號 31">
                <a:extLst>
                  <a:ext uri="{FF2B5EF4-FFF2-40B4-BE49-F238E27FC236}">
                    <a16:creationId xmlns:a16="http://schemas.microsoft.com/office/drawing/2014/main" id="{EFDED03C-DEDA-A54A-9984-BD82DF51D6E8}"/>
                  </a:ext>
                </a:extLst>
              </p:cNvPr>
              <p:cNvSpPr/>
              <p:nvPr/>
            </p:nvSpPr>
            <p:spPr>
              <a:xfrm>
                <a:off x="9884724" y="28151478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向下箭號 32">
                <a:extLst>
                  <a:ext uri="{FF2B5EF4-FFF2-40B4-BE49-F238E27FC236}">
                    <a16:creationId xmlns:a16="http://schemas.microsoft.com/office/drawing/2014/main" id="{3510AA9A-DC4A-EF42-B08F-B9E09DF6AB89}"/>
                  </a:ext>
                </a:extLst>
              </p:cNvPr>
              <p:cNvSpPr/>
              <p:nvPr/>
            </p:nvSpPr>
            <p:spPr>
              <a:xfrm>
                <a:off x="10185980" y="28155021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向下箭號 33">
                <a:extLst>
                  <a:ext uri="{FF2B5EF4-FFF2-40B4-BE49-F238E27FC236}">
                    <a16:creationId xmlns:a16="http://schemas.microsoft.com/office/drawing/2014/main" id="{B083A77E-0FDA-CF45-8B2F-4553196579E7}"/>
                  </a:ext>
                </a:extLst>
              </p:cNvPr>
              <p:cNvSpPr/>
              <p:nvPr/>
            </p:nvSpPr>
            <p:spPr>
              <a:xfrm>
                <a:off x="11380370" y="28413749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向下箭號 34">
                <a:extLst>
                  <a:ext uri="{FF2B5EF4-FFF2-40B4-BE49-F238E27FC236}">
                    <a16:creationId xmlns:a16="http://schemas.microsoft.com/office/drawing/2014/main" id="{20143552-B0B2-FD48-863E-075B55BA1CB3}"/>
                  </a:ext>
                </a:extLst>
              </p:cNvPr>
              <p:cNvSpPr/>
              <p:nvPr/>
            </p:nvSpPr>
            <p:spPr>
              <a:xfrm>
                <a:off x="16168557" y="29863316"/>
                <a:ext cx="106327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向下箭號 35">
                <a:extLst>
                  <a:ext uri="{FF2B5EF4-FFF2-40B4-BE49-F238E27FC236}">
                    <a16:creationId xmlns:a16="http://schemas.microsoft.com/office/drawing/2014/main" id="{D5EF152D-3A0D-9A49-AB7A-DFF93101BEF2}"/>
                  </a:ext>
                </a:extLst>
              </p:cNvPr>
              <p:cNvSpPr/>
              <p:nvPr/>
            </p:nvSpPr>
            <p:spPr>
              <a:xfrm>
                <a:off x="14369400" y="29356500"/>
                <a:ext cx="96660" cy="510362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9" name="向下箭號 18">
              <a:extLst>
                <a:ext uri="{FF2B5EF4-FFF2-40B4-BE49-F238E27FC236}">
                  <a16:creationId xmlns:a16="http://schemas.microsoft.com/office/drawing/2014/main" id="{3718EFB0-80AF-264B-9730-8FA700CD0E39}"/>
                </a:ext>
              </a:extLst>
            </p:cNvPr>
            <p:cNvSpPr/>
            <p:nvPr/>
          </p:nvSpPr>
          <p:spPr>
            <a:xfrm>
              <a:off x="17952320" y="30014442"/>
              <a:ext cx="82704" cy="397684"/>
            </a:xfrm>
            <a:prstGeom prst="down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E4F83F7-6D72-4F4C-AB82-8F1FDB8661F2}"/>
              </a:ext>
            </a:extLst>
          </p:cNvPr>
          <p:cNvSpPr txBox="1"/>
          <p:nvPr/>
        </p:nvSpPr>
        <p:spPr>
          <a:xfrm>
            <a:off x="10896156" y="24691250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近兩個月的原油價格圖，箭頭指向為利用標準差方法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所標記出來的結果</a:t>
            </a:r>
            <a:endPara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8EE186A-D203-C34E-AA0A-865893B9144D}"/>
              </a:ext>
            </a:extLst>
          </p:cNvPr>
          <p:cNvGrpSpPr/>
          <p:nvPr/>
        </p:nvGrpSpPr>
        <p:grpSpPr>
          <a:xfrm>
            <a:off x="10896156" y="22350722"/>
            <a:ext cx="8005718" cy="2709860"/>
            <a:chOff x="10896156" y="22350722"/>
            <a:chExt cx="8005718" cy="270986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4D5C9B8C-18AD-0D43-A8B4-65F8932AEED5}"/>
                </a:ext>
              </a:extLst>
            </p:cNvPr>
            <p:cNvGrpSpPr/>
            <p:nvPr/>
          </p:nvGrpSpPr>
          <p:grpSpPr>
            <a:xfrm>
              <a:off x="11098252" y="22350722"/>
              <a:ext cx="7642815" cy="2229026"/>
              <a:chOff x="3090044" y="27565184"/>
              <a:chExt cx="16379846" cy="5225123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88A3C878-9399-2845-8CDB-E86DDAB9E5D0}"/>
                  </a:ext>
                </a:extLst>
              </p:cNvPr>
              <p:cNvGrpSpPr/>
              <p:nvPr/>
            </p:nvGrpSpPr>
            <p:grpSpPr>
              <a:xfrm>
                <a:off x="3090044" y="27565184"/>
                <a:ext cx="16379846" cy="5225123"/>
                <a:chOff x="-254667" y="27952699"/>
                <a:chExt cx="21057933" cy="6705599"/>
              </a:xfrm>
            </p:grpSpPr>
            <p:pic>
              <p:nvPicPr>
                <p:cNvPr id="43" name="內容版面配置區 4">
                  <a:extLst>
                    <a:ext uri="{FF2B5EF4-FFF2-40B4-BE49-F238E27FC236}">
                      <a16:creationId xmlns:a16="http://schemas.microsoft.com/office/drawing/2014/main" id="{7A6EE38E-A9C2-9F42-8BCC-1C001EDFA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4667" y="27952699"/>
                  <a:ext cx="21057933" cy="6705599"/>
                </a:xfrm>
                <a:prstGeom prst="rect">
                  <a:avLst/>
                </a:prstGeom>
              </p:spPr>
            </p:pic>
            <p:sp>
              <p:nvSpPr>
                <p:cNvPr id="44" name="向下箭號 43">
                  <a:extLst>
                    <a:ext uri="{FF2B5EF4-FFF2-40B4-BE49-F238E27FC236}">
                      <a16:creationId xmlns:a16="http://schemas.microsoft.com/office/drawing/2014/main" id="{D944C190-F6DE-B244-8AAD-984D965695D2}"/>
                    </a:ext>
                  </a:extLst>
                </p:cNvPr>
                <p:cNvSpPr/>
                <p:nvPr/>
              </p:nvSpPr>
              <p:spPr>
                <a:xfrm>
                  <a:off x="3934046" y="29133207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5" name="向下箭號 44">
                  <a:extLst>
                    <a:ext uri="{FF2B5EF4-FFF2-40B4-BE49-F238E27FC236}">
                      <a16:creationId xmlns:a16="http://schemas.microsoft.com/office/drawing/2014/main" id="{28919BB7-E8AB-E447-B73E-FAFD22D86DD4}"/>
                    </a:ext>
                  </a:extLst>
                </p:cNvPr>
                <p:cNvSpPr/>
                <p:nvPr/>
              </p:nvSpPr>
              <p:spPr>
                <a:xfrm>
                  <a:off x="4235300" y="2911548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6" name="向下箭號 45">
                  <a:extLst>
                    <a:ext uri="{FF2B5EF4-FFF2-40B4-BE49-F238E27FC236}">
                      <a16:creationId xmlns:a16="http://schemas.microsoft.com/office/drawing/2014/main" id="{10248F33-8F78-9641-84D1-AD73A46570BA}"/>
                    </a:ext>
                  </a:extLst>
                </p:cNvPr>
                <p:cNvSpPr/>
                <p:nvPr/>
              </p:nvSpPr>
              <p:spPr>
                <a:xfrm>
                  <a:off x="5128433" y="2971090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7" name="向下箭號 46">
                  <a:extLst>
                    <a:ext uri="{FF2B5EF4-FFF2-40B4-BE49-F238E27FC236}">
                      <a16:creationId xmlns:a16="http://schemas.microsoft.com/office/drawing/2014/main" id="{0D875B78-7BCE-2740-95CB-2CA78BF34F13}"/>
                    </a:ext>
                  </a:extLst>
                </p:cNvPr>
                <p:cNvSpPr/>
                <p:nvPr/>
              </p:nvSpPr>
              <p:spPr>
                <a:xfrm>
                  <a:off x="5727397" y="2935294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8" name="向下箭號 47">
                  <a:extLst>
                    <a:ext uri="{FF2B5EF4-FFF2-40B4-BE49-F238E27FC236}">
                      <a16:creationId xmlns:a16="http://schemas.microsoft.com/office/drawing/2014/main" id="{FEC5C0FD-D70B-5D43-9CB1-06DF24731336}"/>
                    </a:ext>
                  </a:extLst>
                </p:cNvPr>
                <p:cNvSpPr/>
                <p:nvPr/>
              </p:nvSpPr>
              <p:spPr>
                <a:xfrm>
                  <a:off x="9005769" y="2880360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9" name="向下箭號 48">
                  <a:extLst>
                    <a:ext uri="{FF2B5EF4-FFF2-40B4-BE49-F238E27FC236}">
                      <a16:creationId xmlns:a16="http://schemas.microsoft.com/office/drawing/2014/main" id="{E5886AE7-C068-C04D-A326-69F2473CD875}"/>
                    </a:ext>
                  </a:extLst>
                </p:cNvPr>
                <p:cNvSpPr/>
                <p:nvPr/>
              </p:nvSpPr>
              <p:spPr>
                <a:xfrm>
                  <a:off x="9285758" y="2887094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0" name="向下箭號 49">
                  <a:extLst>
                    <a:ext uri="{FF2B5EF4-FFF2-40B4-BE49-F238E27FC236}">
                      <a16:creationId xmlns:a16="http://schemas.microsoft.com/office/drawing/2014/main" id="{CE7BF8F5-A923-6940-9B48-12EEB17722C8}"/>
                    </a:ext>
                  </a:extLst>
                </p:cNvPr>
                <p:cNvSpPr/>
                <p:nvPr/>
              </p:nvSpPr>
              <p:spPr>
                <a:xfrm>
                  <a:off x="9884724" y="2815147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1" name="向下箭號 50">
                  <a:extLst>
                    <a:ext uri="{FF2B5EF4-FFF2-40B4-BE49-F238E27FC236}">
                      <a16:creationId xmlns:a16="http://schemas.microsoft.com/office/drawing/2014/main" id="{BB7E4641-8A11-4C4A-8DDC-5687EE3C0D8F}"/>
                    </a:ext>
                  </a:extLst>
                </p:cNvPr>
                <p:cNvSpPr/>
                <p:nvPr/>
              </p:nvSpPr>
              <p:spPr>
                <a:xfrm>
                  <a:off x="10185980" y="2815502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2" name="向下箭號 51">
                  <a:extLst>
                    <a:ext uri="{FF2B5EF4-FFF2-40B4-BE49-F238E27FC236}">
                      <a16:creationId xmlns:a16="http://schemas.microsoft.com/office/drawing/2014/main" id="{D0B385CF-DB8F-E443-AA73-8060786D763E}"/>
                    </a:ext>
                  </a:extLst>
                </p:cNvPr>
                <p:cNvSpPr/>
                <p:nvPr/>
              </p:nvSpPr>
              <p:spPr>
                <a:xfrm>
                  <a:off x="11380370" y="28413749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3" name="向下箭號 52">
                  <a:extLst>
                    <a:ext uri="{FF2B5EF4-FFF2-40B4-BE49-F238E27FC236}">
                      <a16:creationId xmlns:a16="http://schemas.microsoft.com/office/drawing/2014/main" id="{52FFB732-29B2-0040-8493-0A40FF373280}"/>
                    </a:ext>
                  </a:extLst>
                </p:cNvPr>
                <p:cNvSpPr/>
                <p:nvPr/>
              </p:nvSpPr>
              <p:spPr>
                <a:xfrm>
                  <a:off x="16168557" y="29863316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4" name="向下箭號 53">
                  <a:extLst>
                    <a:ext uri="{FF2B5EF4-FFF2-40B4-BE49-F238E27FC236}">
                      <a16:creationId xmlns:a16="http://schemas.microsoft.com/office/drawing/2014/main" id="{4F0A561E-48A8-9A44-9871-6EE8B526F983}"/>
                    </a:ext>
                  </a:extLst>
                </p:cNvPr>
                <p:cNvSpPr/>
                <p:nvPr/>
              </p:nvSpPr>
              <p:spPr>
                <a:xfrm>
                  <a:off x="14369400" y="29356500"/>
                  <a:ext cx="96660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42" name="向下箭號 41">
                <a:extLst>
                  <a:ext uri="{FF2B5EF4-FFF2-40B4-BE49-F238E27FC236}">
                    <a16:creationId xmlns:a16="http://schemas.microsoft.com/office/drawing/2014/main" id="{4FBF1346-BDC9-DE4A-92D8-D23E0417B99F}"/>
                  </a:ext>
                </a:extLst>
              </p:cNvPr>
              <p:cNvSpPr/>
              <p:nvPr/>
            </p:nvSpPr>
            <p:spPr>
              <a:xfrm>
                <a:off x="17952320" y="30014442"/>
                <a:ext cx="82704" cy="397684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D8570C0-E51A-4F44-9960-350503A9180E}"/>
                </a:ext>
              </a:extLst>
            </p:cNvPr>
            <p:cNvSpPr txBox="1"/>
            <p:nvPr/>
          </p:nvSpPr>
          <p:spPr>
            <a:xfrm>
              <a:off x="10896156" y="24691250"/>
              <a:ext cx="80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圖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近兩個月的原油價格圖，箭頭指向為利用標準差方法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所標記出來的結果</a:t>
              </a:r>
              <a:endPara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5D1BAB4-CB02-8C42-AA01-5ED1CCA78C9D}"/>
              </a:ext>
            </a:extLst>
          </p:cNvPr>
          <p:cNvGrpSpPr/>
          <p:nvPr/>
        </p:nvGrpSpPr>
        <p:grpSpPr>
          <a:xfrm>
            <a:off x="11048556" y="22503122"/>
            <a:ext cx="8005718" cy="2709860"/>
            <a:chOff x="10896156" y="22350722"/>
            <a:chExt cx="8005718" cy="2709860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0AA67ECF-732B-E346-BB5A-2E77DFA37D04}"/>
                </a:ext>
              </a:extLst>
            </p:cNvPr>
            <p:cNvGrpSpPr/>
            <p:nvPr/>
          </p:nvGrpSpPr>
          <p:grpSpPr>
            <a:xfrm>
              <a:off x="11098252" y="22350722"/>
              <a:ext cx="7642815" cy="2229026"/>
              <a:chOff x="3090044" y="27565184"/>
              <a:chExt cx="16379846" cy="5225123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6F0CFD11-D081-B843-A428-C95CEE13B329}"/>
                  </a:ext>
                </a:extLst>
              </p:cNvPr>
              <p:cNvGrpSpPr/>
              <p:nvPr/>
            </p:nvGrpSpPr>
            <p:grpSpPr>
              <a:xfrm>
                <a:off x="3090044" y="27565184"/>
                <a:ext cx="16379846" cy="5225123"/>
                <a:chOff x="-254667" y="27952699"/>
                <a:chExt cx="21057933" cy="6705599"/>
              </a:xfrm>
            </p:grpSpPr>
            <p:pic>
              <p:nvPicPr>
                <p:cNvPr id="60" name="內容版面配置區 4">
                  <a:extLst>
                    <a:ext uri="{FF2B5EF4-FFF2-40B4-BE49-F238E27FC236}">
                      <a16:creationId xmlns:a16="http://schemas.microsoft.com/office/drawing/2014/main" id="{E833512D-D1FE-3248-B440-8134967D6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4667" y="27952699"/>
                  <a:ext cx="21057933" cy="6705599"/>
                </a:xfrm>
                <a:prstGeom prst="rect">
                  <a:avLst/>
                </a:prstGeom>
              </p:spPr>
            </p:pic>
            <p:sp>
              <p:nvSpPr>
                <p:cNvPr id="61" name="向下箭號 60">
                  <a:extLst>
                    <a:ext uri="{FF2B5EF4-FFF2-40B4-BE49-F238E27FC236}">
                      <a16:creationId xmlns:a16="http://schemas.microsoft.com/office/drawing/2014/main" id="{F9F4E210-32E7-8244-9DD2-142B317C229C}"/>
                    </a:ext>
                  </a:extLst>
                </p:cNvPr>
                <p:cNvSpPr/>
                <p:nvPr/>
              </p:nvSpPr>
              <p:spPr>
                <a:xfrm>
                  <a:off x="3934046" y="29133207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2" name="向下箭號 61">
                  <a:extLst>
                    <a:ext uri="{FF2B5EF4-FFF2-40B4-BE49-F238E27FC236}">
                      <a16:creationId xmlns:a16="http://schemas.microsoft.com/office/drawing/2014/main" id="{CB6B681D-BE64-DC42-B33B-8B20063498F4}"/>
                    </a:ext>
                  </a:extLst>
                </p:cNvPr>
                <p:cNvSpPr/>
                <p:nvPr/>
              </p:nvSpPr>
              <p:spPr>
                <a:xfrm>
                  <a:off x="4235300" y="2911548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3" name="向下箭號 62">
                  <a:extLst>
                    <a:ext uri="{FF2B5EF4-FFF2-40B4-BE49-F238E27FC236}">
                      <a16:creationId xmlns:a16="http://schemas.microsoft.com/office/drawing/2014/main" id="{1F7C940C-9CB2-AD41-A230-7AFA4EE6A893}"/>
                    </a:ext>
                  </a:extLst>
                </p:cNvPr>
                <p:cNvSpPr/>
                <p:nvPr/>
              </p:nvSpPr>
              <p:spPr>
                <a:xfrm>
                  <a:off x="5128433" y="2971090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4" name="向下箭號 63">
                  <a:extLst>
                    <a:ext uri="{FF2B5EF4-FFF2-40B4-BE49-F238E27FC236}">
                      <a16:creationId xmlns:a16="http://schemas.microsoft.com/office/drawing/2014/main" id="{F9719598-1D12-6844-8421-717C248019CD}"/>
                    </a:ext>
                  </a:extLst>
                </p:cNvPr>
                <p:cNvSpPr/>
                <p:nvPr/>
              </p:nvSpPr>
              <p:spPr>
                <a:xfrm>
                  <a:off x="5727397" y="2935294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5" name="向下箭號 64">
                  <a:extLst>
                    <a:ext uri="{FF2B5EF4-FFF2-40B4-BE49-F238E27FC236}">
                      <a16:creationId xmlns:a16="http://schemas.microsoft.com/office/drawing/2014/main" id="{DF0F66BD-E8A5-7E4C-B07D-3A9C5F57F2E5}"/>
                    </a:ext>
                  </a:extLst>
                </p:cNvPr>
                <p:cNvSpPr/>
                <p:nvPr/>
              </p:nvSpPr>
              <p:spPr>
                <a:xfrm>
                  <a:off x="9005769" y="2880360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6" name="向下箭號 65">
                  <a:extLst>
                    <a:ext uri="{FF2B5EF4-FFF2-40B4-BE49-F238E27FC236}">
                      <a16:creationId xmlns:a16="http://schemas.microsoft.com/office/drawing/2014/main" id="{6D53C836-B33B-8847-A089-23AD9504A8E5}"/>
                    </a:ext>
                  </a:extLst>
                </p:cNvPr>
                <p:cNvSpPr/>
                <p:nvPr/>
              </p:nvSpPr>
              <p:spPr>
                <a:xfrm>
                  <a:off x="9285758" y="2887094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7" name="向下箭號 66">
                  <a:extLst>
                    <a:ext uri="{FF2B5EF4-FFF2-40B4-BE49-F238E27FC236}">
                      <a16:creationId xmlns:a16="http://schemas.microsoft.com/office/drawing/2014/main" id="{37290E4B-D789-0045-AC6D-E4974304FCC8}"/>
                    </a:ext>
                  </a:extLst>
                </p:cNvPr>
                <p:cNvSpPr/>
                <p:nvPr/>
              </p:nvSpPr>
              <p:spPr>
                <a:xfrm>
                  <a:off x="9884724" y="2815147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8" name="向下箭號 67">
                  <a:extLst>
                    <a:ext uri="{FF2B5EF4-FFF2-40B4-BE49-F238E27FC236}">
                      <a16:creationId xmlns:a16="http://schemas.microsoft.com/office/drawing/2014/main" id="{32B68584-71F9-4E4F-832B-F983367EE38E}"/>
                    </a:ext>
                  </a:extLst>
                </p:cNvPr>
                <p:cNvSpPr/>
                <p:nvPr/>
              </p:nvSpPr>
              <p:spPr>
                <a:xfrm>
                  <a:off x="10185980" y="2815502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9" name="向下箭號 68">
                  <a:extLst>
                    <a:ext uri="{FF2B5EF4-FFF2-40B4-BE49-F238E27FC236}">
                      <a16:creationId xmlns:a16="http://schemas.microsoft.com/office/drawing/2014/main" id="{73B9CF07-866B-C24A-B109-A0E590D27AD2}"/>
                    </a:ext>
                  </a:extLst>
                </p:cNvPr>
                <p:cNvSpPr/>
                <p:nvPr/>
              </p:nvSpPr>
              <p:spPr>
                <a:xfrm>
                  <a:off x="11380370" y="28413749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0" name="向下箭號 69">
                  <a:extLst>
                    <a:ext uri="{FF2B5EF4-FFF2-40B4-BE49-F238E27FC236}">
                      <a16:creationId xmlns:a16="http://schemas.microsoft.com/office/drawing/2014/main" id="{71680DA3-4EC0-4A49-B8D1-47517CA4F112}"/>
                    </a:ext>
                  </a:extLst>
                </p:cNvPr>
                <p:cNvSpPr/>
                <p:nvPr/>
              </p:nvSpPr>
              <p:spPr>
                <a:xfrm>
                  <a:off x="16168557" y="29863316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1" name="向下箭號 70">
                  <a:extLst>
                    <a:ext uri="{FF2B5EF4-FFF2-40B4-BE49-F238E27FC236}">
                      <a16:creationId xmlns:a16="http://schemas.microsoft.com/office/drawing/2014/main" id="{D714D3E5-8A84-D445-956E-CA1AEE2AE463}"/>
                    </a:ext>
                  </a:extLst>
                </p:cNvPr>
                <p:cNvSpPr/>
                <p:nvPr/>
              </p:nvSpPr>
              <p:spPr>
                <a:xfrm>
                  <a:off x="14369400" y="29356500"/>
                  <a:ext cx="96660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59" name="向下箭號 58">
                <a:extLst>
                  <a:ext uri="{FF2B5EF4-FFF2-40B4-BE49-F238E27FC236}">
                    <a16:creationId xmlns:a16="http://schemas.microsoft.com/office/drawing/2014/main" id="{0277B447-4391-CF40-B49E-20943FD70FBA}"/>
                  </a:ext>
                </a:extLst>
              </p:cNvPr>
              <p:cNvSpPr/>
              <p:nvPr/>
            </p:nvSpPr>
            <p:spPr>
              <a:xfrm>
                <a:off x="17952320" y="30014442"/>
                <a:ext cx="82704" cy="397684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39AC02F-9586-0F46-90F9-56BA990DCE75}"/>
                </a:ext>
              </a:extLst>
            </p:cNvPr>
            <p:cNvSpPr txBox="1"/>
            <p:nvPr/>
          </p:nvSpPr>
          <p:spPr>
            <a:xfrm>
              <a:off x="10896156" y="24691250"/>
              <a:ext cx="80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圖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近兩個月的原油價格圖，箭頭指向為利用標準差方法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所標記出來的結果</a:t>
              </a:r>
              <a:endPara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B108CA17-F025-FC43-A663-8C694E15C9E0}"/>
              </a:ext>
            </a:extLst>
          </p:cNvPr>
          <p:cNvGrpSpPr/>
          <p:nvPr/>
        </p:nvGrpSpPr>
        <p:grpSpPr>
          <a:xfrm>
            <a:off x="11200956" y="22655522"/>
            <a:ext cx="8005718" cy="2709860"/>
            <a:chOff x="10896156" y="22350722"/>
            <a:chExt cx="8005718" cy="2709860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AA808356-AAD0-DE4A-9807-EF80E94FDFA0}"/>
                </a:ext>
              </a:extLst>
            </p:cNvPr>
            <p:cNvGrpSpPr/>
            <p:nvPr/>
          </p:nvGrpSpPr>
          <p:grpSpPr>
            <a:xfrm>
              <a:off x="11098252" y="22350722"/>
              <a:ext cx="7642815" cy="2229026"/>
              <a:chOff x="3090044" y="27565184"/>
              <a:chExt cx="16379846" cy="5225123"/>
            </a:xfrm>
          </p:grpSpPr>
          <p:grpSp>
            <p:nvGrpSpPr>
              <p:cNvPr id="75" name="群組 74">
                <a:extLst>
                  <a:ext uri="{FF2B5EF4-FFF2-40B4-BE49-F238E27FC236}">
                    <a16:creationId xmlns:a16="http://schemas.microsoft.com/office/drawing/2014/main" id="{49564A46-FA53-4F4F-906F-CF6EEB7151FB}"/>
                  </a:ext>
                </a:extLst>
              </p:cNvPr>
              <p:cNvGrpSpPr/>
              <p:nvPr/>
            </p:nvGrpSpPr>
            <p:grpSpPr>
              <a:xfrm>
                <a:off x="3090044" y="27565184"/>
                <a:ext cx="16379846" cy="5225123"/>
                <a:chOff x="-254667" y="27952699"/>
                <a:chExt cx="21057933" cy="6705599"/>
              </a:xfrm>
            </p:grpSpPr>
            <p:pic>
              <p:nvPicPr>
                <p:cNvPr id="77" name="內容版面配置區 4">
                  <a:extLst>
                    <a:ext uri="{FF2B5EF4-FFF2-40B4-BE49-F238E27FC236}">
                      <a16:creationId xmlns:a16="http://schemas.microsoft.com/office/drawing/2014/main" id="{2B7EBEF1-CAE6-8446-ADA6-5752654691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54667" y="27952699"/>
                  <a:ext cx="21057933" cy="6705599"/>
                </a:xfrm>
                <a:prstGeom prst="rect">
                  <a:avLst/>
                </a:prstGeom>
              </p:spPr>
            </p:pic>
            <p:sp>
              <p:nvSpPr>
                <p:cNvPr id="78" name="向下箭號 77">
                  <a:extLst>
                    <a:ext uri="{FF2B5EF4-FFF2-40B4-BE49-F238E27FC236}">
                      <a16:creationId xmlns:a16="http://schemas.microsoft.com/office/drawing/2014/main" id="{66B17E79-7C5F-F24C-A49F-E9B6886A44FA}"/>
                    </a:ext>
                  </a:extLst>
                </p:cNvPr>
                <p:cNvSpPr/>
                <p:nvPr/>
              </p:nvSpPr>
              <p:spPr>
                <a:xfrm>
                  <a:off x="3934046" y="29133207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9" name="向下箭號 78">
                  <a:extLst>
                    <a:ext uri="{FF2B5EF4-FFF2-40B4-BE49-F238E27FC236}">
                      <a16:creationId xmlns:a16="http://schemas.microsoft.com/office/drawing/2014/main" id="{A3C4622B-FF31-2249-9CDE-C1301D2BA93C}"/>
                    </a:ext>
                  </a:extLst>
                </p:cNvPr>
                <p:cNvSpPr/>
                <p:nvPr/>
              </p:nvSpPr>
              <p:spPr>
                <a:xfrm>
                  <a:off x="4235300" y="2911548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0" name="向下箭號 79">
                  <a:extLst>
                    <a:ext uri="{FF2B5EF4-FFF2-40B4-BE49-F238E27FC236}">
                      <a16:creationId xmlns:a16="http://schemas.microsoft.com/office/drawing/2014/main" id="{E276B8DB-651A-FF43-8C2B-348537A6957B}"/>
                    </a:ext>
                  </a:extLst>
                </p:cNvPr>
                <p:cNvSpPr/>
                <p:nvPr/>
              </p:nvSpPr>
              <p:spPr>
                <a:xfrm>
                  <a:off x="5128433" y="2971090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1" name="向下箭號 80">
                  <a:extLst>
                    <a:ext uri="{FF2B5EF4-FFF2-40B4-BE49-F238E27FC236}">
                      <a16:creationId xmlns:a16="http://schemas.microsoft.com/office/drawing/2014/main" id="{FF8789BD-91D4-6A4B-9DCB-2EA5F90C0D66}"/>
                    </a:ext>
                  </a:extLst>
                </p:cNvPr>
                <p:cNvSpPr/>
                <p:nvPr/>
              </p:nvSpPr>
              <p:spPr>
                <a:xfrm>
                  <a:off x="5727397" y="2935294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2" name="向下箭號 81">
                  <a:extLst>
                    <a:ext uri="{FF2B5EF4-FFF2-40B4-BE49-F238E27FC236}">
                      <a16:creationId xmlns:a16="http://schemas.microsoft.com/office/drawing/2014/main" id="{CFCD50A8-0C9C-5C4C-9F1F-EAC1F7A061D1}"/>
                    </a:ext>
                  </a:extLst>
                </p:cNvPr>
                <p:cNvSpPr/>
                <p:nvPr/>
              </p:nvSpPr>
              <p:spPr>
                <a:xfrm>
                  <a:off x="9005769" y="2880360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3" name="向下箭號 82">
                  <a:extLst>
                    <a:ext uri="{FF2B5EF4-FFF2-40B4-BE49-F238E27FC236}">
                      <a16:creationId xmlns:a16="http://schemas.microsoft.com/office/drawing/2014/main" id="{DF69BECC-707D-3841-97D8-452466E27576}"/>
                    </a:ext>
                  </a:extLst>
                </p:cNvPr>
                <p:cNvSpPr/>
                <p:nvPr/>
              </p:nvSpPr>
              <p:spPr>
                <a:xfrm>
                  <a:off x="9285758" y="2887094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4" name="向下箭號 83">
                  <a:extLst>
                    <a:ext uri="{FF2B5EF4-FFF2-40B4-BE49-F238E27FC236}">
                      <a16:creationId xmlns:a16="http://schemas.microsoft.com/office/drawing/2014/main" id="{2AECD07C-4AFF-6344-A550-401CC21E96FA}"/>
                    </a:ext>
                  </a:extLst>
                </p:cNvPr>
                <p:cNvSpPr/>
                <p:nvPr/>
              </p:nvSpPr>
              <p:spPr>
                <a:xfrm>
                  <a:off x="9884724" y="28151478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5" name="向下箭號 84">
                  <a:extLst>
                    <a:ext uri="{FF2B5EF4-FFF2-40B4-BE49-F238E27FC236}">
                      <a16:creationId xmlns:a16="http://schemas.microsoft.com/office/drawing/2014/main" id="{AC23A276-4B3B-E240-9BA3-3AD45BD36855}"/>
                    </a:ext>
                  </a:extLst>
                </p:cNvPr>
                <p:cNvSpPr/>
                <p:nvPr/>
              </p:nvSpPr>
              <p:spPr>
                <a:xfrm>
                  <a:off x="10185980" y="28155021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6" name="向下箭號 85">
                  <a:extLst>
                    <a:ext uri="{FF2B5EF4-FFF2-40B4-BE49-F238E27FC236}">
                      <a16:creationId xmlns:a16="http://schemas.microsoft.com/office/drawing/2014/main" id="{642EE80D-52A2-AE42-A41B-3A0A108075F0}"/>
                    </a:ext>
                  </a:extLst>
                </p:cNvPr>
                <p:cNvSpPr/>
                <p:nvPr/>
              </p:nvSpPr>
              <p:spPr>
                <a:xfrm>
                  <a:off x="11380370" y="28413749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7" name="向下箭號 86">
                  <a:extLst>
                    <a:ext uri="{FF2B5EF4-FFF2-40B4-BE49-F238E27FC236}">
                      <a16:creationId xmlns:a16="http://schemas.microsoft.com/office/drawing/2014/main" id="{8190C427-E883-2847-8478-A206A400374A}"/>
                    </a:ext>
                  </a:extLst>
                </p:cNvPr>
                <p:cNvSpPr/>
                <p:nvPr/>
              </p:nvSpPr>
              <p:spPr>
                <a:xfrm>
                  <a:off x="16168557" y="29863316"/>
                  <a:ext cx="106327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88" name="向下箭號 87">
                  <a:extLst>
                    <a:ext uri="{FF2B5EF4-FFF2-40B4-BE49-F238E27FC236}">
                      <a16:creationId xmlns:a16="http://schemas.microsoft.com/office/drawing/2014/main" id="{A184D1D9-5DC5-1F46-AE74-FF06FB005732}"/>
                    </a:ext>
                  </a:extLst>
                </p:cNvPr>
                <p:cNvSpPr/>
                <p:nvPr/>
              </p:nvSpPr>
              <p:spPr>
                <a:xfrm>
                  <a:off x="14369400" y="29356500"/>
                  <a:ext cx="96660" cy="510362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76" name="向下箭號 75">
                <a:extLst>
                  <a:ext uri="{FF2B5EF4-FFF2-40B4-BE49-F238E27FC236}">
                    <a16:creationId xmlns:a16="http://schemas.microsoft.com/office/drawing/2014/main" id="{0E596D5C-2938-104E-B053-42745A56E404}"/>
                  </a:ext>
                </a:extLst>
              </p:cNvPr>
              <p:cNvSpPr/>
              <p:nvPr/>
            </p:nvSpPr>
            <p:spPr>
              <a:xfrm>
                <a:off x="17952320" y="30014442"/>
                <a:ext cx="82704" cy="397684"/>
              </a:xfrm>
              <a:prstGeom prst="downArrow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A52A81C-021D-7141-BFDF-AB8E3CF92D5F}"/>
                </a:ext>
              </a:extLst>
            </p:cNvPr>
            <p:cNvSpPr txBox="1"/>
            <p:nvPr/>
          </p:nvSpPr>
          <p:spPr>
            <a:xfrm>
              <a:off x="10896156" y="24691250"/>
              <a:ext cx="80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圖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近兩個月的原油價格圖，箭頭指向為利用標準差方法</a:t>
              </a:r>
              <a:r>
                <a:rPr lang="en-US" altLang="zh-CN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所標記出來的結果</a:t>
              </a:r>
              <a:endPara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9" name="內容版面配置區 4">
            <a:extLst>
              <a:ext uri="{FF2B5EF4-FFF2-40B4-BE49-F238E27FC236}">
                <a16:creationId xmlns:a16="http://schemas.microsoft.com/office/drawing/2014/main" id="{5131393D-9474-C44B-8BA4-8CB77ECD9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5452" y="22807922"/>
            <a:ext cx="7642815" cy="2229026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B5926D71-661D-4340-A89E-DDB49629F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4056"/>
            <a:ext cx="12190413" cy="3872498"/>
          </a:xfrm>
          <a:prstGeom prst="rect">
            <a:avLst/>
          </a:prstGeom>
        </p:spPr>
      </p:pic>
      <p:sp>
        <p:nvSpPr>
          <p:cNvPr id="93" name="矩形 92">
            <a:extLst>
              <a:ext uri="{FF2B5EF4-FFF2-40B4-BE49-F238E27FC236}">
                <a16:creationId xmlns:a16="http://schemas.microsoft.com/office/drawing/2014/main" id="{72D77F47-DA34-D34C-A65D-A6833E651368}"/>
              </a:ext>
            </a:extLst>
          </p:cNvPr>
          <p:cNvSpPr/>
          <p:nvPr/>
        </p:nvSpPr>
        <p:spPr>
          <a:xfrm>
            <a:off x="258557" y="5373216"/>
            <a:ext cx="10789999" cy="53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7929" lvl="1">
              <a:lnSpc>
                <a:spcPts val="4000"/>
              </a:lnSpc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天的開盤價標準差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([0,+n ])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 1.2*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天的開盤價標準差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([-m,-1])</a:t>
            </a:r>
          </a:p>
        </p:txBody>
      </p:sp>
    </p:spTree>
    <p:extLst>
      <p:ext uri="{BB962C8B-B14F-4D97-AF65-F5344CB8AC3E}">
        <p14:creationId xmlns:p14="http://schemas.microsoft.com/office/powerpoint/2010/main" val="19132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82976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82976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CE7F428-E3D1-FF44-A115-D104BF46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342" y="32931"/>
            <a:ext cx="4871071" cy="6780445"/>
          </a:xfrm>
          <a:prstGeom prst="rect">
            <a:avLst/>
          </a:prstGeom>
        </p:spPr>
      </p:pic>
      <p:sp>
        <p:nvSpPr>
          <p:cNvPr id="15" name="Google Shape;97;p19">
            <a:extLst>
              <a:ext uri="{FF2B5EF4-FFF2-40B4-BE49-F238E27FC236}">
                <a16:creationId xmlns:a16="http://schemas.microsoft.com/office/drawing/2014/main" id="{BFA87CC5-7068-AA45-AE22-67E2B9054D08}"/>
              </a:ext>
            </a:extLst>
          </p:cNvPr>
          <p:cNvSpPr txBox="1">
            <a:spLocks/>
          </p:cNvSpPr>
          <p:nvPr/>
        </p:nvSpPr>
        <p:spPr>
          <a:xfrm>
            <a:off x="-457522" y="1197134"/>
            <a:ext cx="67501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7879" indent="0">
              <a:lnSpc>
                <a:spcPct val="150000"/>
              </a:lnSpc>
              <a:spcBef>
                <a:spcPts val="1600"/>
              </a:spcBef>
              <a:buNone/>
            </a:pPr>
            <a:r>
              <a:rPr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Feature type</a:t>
            </a:r>
          </a:p>
          <a:p>
            <a:pPr marL="1823679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Unigram</a:t>
            </a:r>
          </a:p>
          <a:p>
            <a:pPr marL="1823679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Bigram</a:t>
            </a:r>
          </a:p>
          <a:p>
            <a:pPr marL="1823679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Bigram with windows</a:t>
            </a:r>
          </a:p>
          <a:p>
            <a:pPr marL="1137879" indent="0">
              <a:lnSpc>
                <a:spcPct val="150000"/>
              </a:lnSpc>
              <a:buNone/>
            </a:pPr>
            <a:r>
              <a:rPr lang="en-US" altLang="zh-TW" sz="2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sz="2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定義的 重要新聞字詞 與 其他字詞差集</a:t>
            </a:r>
          </a:p>
          <a:p>
            <a:pPr marL="1823679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 </a:t>
            </a:r>
            <a:r>
              <a:rPr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threshold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most common(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114300" indent="0">
              <a:spcBef>
                <a:spcPts val="1600"/>
              </a:spcBef>
              <a:buSzPts val="1800"/>
              <a:buFont typeface="Arial" pitchFamily="34" charset="0"/>
              <a:buNone/>
            </a:pPr>
            <a:endParaRPr lang="en-US" altLang="zh-TW" sz="2400" dirty="0"/>
          </a:p>
          <a:p>
            <a:pPr marL="457200">
              <a:spcBef>
                <a:spcPts val="1600"/>
              </a:spcBef>
              <a:buSzPts val="1800"/>
              <a:buFont typeface="Arial" pitchFamily="34" charset="0"/>
              <a:buChar char="●"/>
            </a:pPr>
            <a:endParaRPr 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BC8DC4-2976-A84D-8DC5-5202BA753240}"/>
              </a:ext>
            </a:extLst>
          </p:cNvPr>
          <p:cNvSpPr txBox="1"/>
          <p:nvPr/>
        </p:nvSpPr>
        <p:spPr>
          <a:xfrm>
            <a:off x="1858948" y="5108082"/>
            <a:ext cx="4544835" cy="962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b="1" dirty="0">
                <a:solidFill>
                  <a:schemeClr val="tx1"/>
                </a:solidFill>
              </a:rPr>
              <a:t>美國對伊朗的石油禁運、中美貿易戰、</a:t>
            </a:r>
            <a:endParaRPr kumimoji="1" lang="en-US" altLang="zh-TW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b="1" dirty="0">
                <a:solidFill>
                  <a:schemeClr val="tx1"/>
                </a:solidFill>
              </a:rPr>
              <a:t>重要資訊來源、供給需求</a:t>
            </a:r>
          </a:p>
        </p:txBody>
      </p:sp>
      <p:sp>
        <p:nvSpPr>
          <p:cNvPr id="19" name="向左箭號 18">
            <a:extLst>
              <a:ext uri="{FF2B5EF4-FFF2-40B4-BE49-F238E27FC236}">
                <a16:creationId xmlns:a16="http://schemas.microsoft.com/office/drawing/2014/main" id="{FE2DB653-F5FC-954E-B485-273E25414303}"/>
              </a:ext>
            </a:extLst>
          </p:cNvPr>
          <p:cNvSpPr/>
          <p:nvPr/>
        </p:nvSpPr>
        <p:spPr>
          <a:xfrm>
            <a:off x="6292676" y="5321391"/>
            <a:ext cx="875948" cy="39947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9D87CD-E5D3-0E44-BBC4-F6BA192F7911}"/>
              </a:ext>
            </a:extLst>
          </p:cNvPr>
          <p:cNvSpPr/>
          <p:nvPr/>
        </p:nvSpPr>
        <p:spPr>
          <a:xfrm>
            <a:off x="766614" y="521586"/>
            <a:ext cx="4378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研究步驟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字典篩選</a:t>
            </a:r>
          </a:p>
        </p:txBody>
      </p:sp>
    </p:spTree>
    <p:extLst>
      <p:ext uri="{BB962C8B-B14F-4D97-AF65-F5344CB8AC3E}">
        <p14:creationId xmlns:p14="http://schemas.microsoft.com/office/powerpoint/2010/main" val="326758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982976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82976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15;p22">
            <a:extLst>
              <a:ext uri="{FF2B5EF4-FFF2-40B4-BE49-F238E27FC236}">
                <a16:creationId xmlns:a16="http://schemas.microsoft.com/office/drawing/2014/main" id="{AA7EC8D9-3707-3F45-8EB4-690E7B3E99D0}"/>
              </a:ext>
            </a:extLst>
          </p:cNvPr>
          <p:cNvSpPr txBox="1">
            <a:spLocks/>
          </p:cNvSpPr>
          <p:nvPr/>
        </p:nvSpPr>
        <p:spPr>
          <a:xfrm>
            <a:off x="1778951" y="1497913"/>
            <a:ext cx="369213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Average"/>
              </a:rPr>
              <a:t>Feature Selection</a:t>
            </a:r>
          </a:p>
          <a:p>
            <a:pPr marL="285750" indent="-2857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Average"/>
              </a:rPr>
              <a:t>Mutual Information Gain</a:t>
            </a:r>
          </a:p>
          <a:p>
            <a:pPr marL="285750" indent="-2857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Average"/>
              </a:rPr>
              <a:t>Chi- square</a:t>
            </a:r>
          </a:p>
        </p:txBody>
      </p:sp>
      <p:sp>
        <p:nvSpPr>
          <p:cNvPr id="13" name="Google Shape;115;p22">
            <a:extLst>
              <a:ext uri="{FF2B5EF4-FFF2-40B4-BE49-F238E27FC236}">
                <a16:creationId xmlns:a16="http://schemas.microsoft.com/office/drawing/2014/main" id="{2BE8CA8E-8FC6-5C46-8588-73158B5ACC3C}"/>
              </a:ext>
            </a:extLst>
          </p:cNvPr>
          <p:cNvSpPr txBox="1">
            <a:spLocks/>
          </p:cNvSpPr>
          <p:nvPr/>
        </p:nvSpPr>
        <p:spPr>
          <a:xfrm>
            <a:off x="6311230" y="1520631"/>
            <a:ext cx="369213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Average"/>
              <a:buNone/>
            </a:pPr>
            <a:r>
              <a:rPr lang="zh-CN" altLang="en-US" sz="2400" b="1" dirty="0">
                <a:solidFill>
                  <a:schemeClr val="tx1"/>
                </a:solidFill>
              </a:rPr>
              <a:t>演算法選擇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SVM 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Naive Bayes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Random Forest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6DCD4D-ADE8-2B4D-BEB9-4A9379C262F0}"/>
              </a:ext>
            </a:extLst>
          </p:cNvPr>
          <p:cNvCxnSpPr>
            <a:cxnSpLocks/>
          </p:cNvCxnSpPr>
          <p:nvPr/>
        </p:nvCxnSpPr>
        <p:spPr>
          <a:xfrm>
            <a:off x="5758035" y="1798040"/>
            <a:ext cx="0" cy="332812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F8B73BC-264A-354C-9CFF-CE3D471722C0}"/>
              </a:ext>
            </a:extLst>
          </p:cNvPr>
          <p:cNvSpPr/>
          <p:nvPr/>
        </p:nvSpPr>
        <p:spPr>
          <a:xfrm>
            <a:off x="766614" y="521586"/>
            <a:ext cx="4788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研究步驟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建模與測試</a:t>
            </a:r>
          </a:p>
        </p:txBody>
      </p:sp>
    </p:spTree>
    <p:extLst>
      <p:ext uri="{BB962C8B-B14F-4D97-AF65-F5344CB8AC3E}">
        <p14:creationId xmlns:p14="http://schemas.microsoft.com/office/powerpoint/2010/main" val="224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05969" y="2987539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latin typeface="+mn-ea"/>
              </a:rPr>
              <a:t>研究結果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5917253" y="2391001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071297" y="383209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3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66614" y="503712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3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研究結果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Connector 137"/>
          <p:cNvCxnSpPr>
            <a:cxnSpLocks/>
          </p:cNvCxnSpPr>
          <p:nvPr/>
        </p:nvCxnSpPr>
        <p:spPr>
          <a:xfrm>
            <a:off x="4094369" y="2123486"/>
            <a:ext cx="0" cy="24576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8"/>
          <p:cNvCxnSpPr>
            <a:cxnSpLocks/>
          </p:cNvCxnSpPr>
          <p:nvPr/>
        </p:nvCxnSpPr>
        <p:spPr>
          <a:xfrm>
            <a:off x="8342841" y="2276872"/>
            <a:ext cx="0" cy="23042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31"/>
          <p:cNvSpPr txBox="1">
            <a:spLocks noChangeArrowheads="1"/>
          </p:cNvSpPr>
          <p:nvPr/>
        </p:nvSpPr>
        <p:spPr bwMode="auto">
          <a:xfrm>
            <a:off x="854297" y="1854335"/>
            <a:ext cx="26468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資料處理方法選擇</a:t>
            </a:r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sp>
        <p:nvSpPr>
          <p:cNvPr id="144" name="TextBox 31"/>
          <p:cNvSpPr txBox="1">
            <a:spLocks noChangeArrowheads="1"/>
          </p:cNvSpPr>
          <p:nvPr/>
        </p:nvSpPr>
        <p:spPr bwMode="auto">
          <a:xfrm>
            <a:off x="5111712" y="1835454"/>
            <a:ext cx="2031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重要新聞定義</a:t>
            </a:r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sp>
        <p:nvSpPr>
          <p:cNvPr id="145" name="TextBox 31"/>
          <p:cNvSpPr txBox="1">
            <a:spLocks noChangeArrowheads="1"/>
          </p:cNvSpPr>
          <p:nvPr/>
        </p:nvSpPr>
        <p:spPr bwMode="auto">
          <a:xfrm>
            <a:off x="9195822" y="1854335"/>
            <a:ext cx="1221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id-ID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Feature</a:t>
            </a:r>
            <a:endParaRPr lang="id-ID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72440" y="2642792"/>
            <a:ext cx="5175532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Stemming</a:t>
            </a:r>
            <a:endParaRPr lang="en-US" altLang="zh-TW" dirty="0">
              <a:latin typeface="Average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Summarize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Bigram with windows = 5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145743" y="2663503"/>
            <a:ext cx="4101365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新聞出來後兩天的標準差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前五天的標準差，且大於大盤平均標準差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2018-01 – 2018-08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: 2018-09 – 2018-10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464913" y="2663503"/>
            <a:ext cx="30163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760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Bigram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endParaRPr lang="en-US" altLang="zh-CN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個歷史價格統計分析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76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/>
      <p:bldP spid="144" grpId="0"/>
      <p:bldP spid="145" grpId="0"/>
      <p:bldP spid="146" grpId="0"/>
      <p:bldP spid="147" grpId="0"/>
      <p:bldP spid="1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66614" y="503712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3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研究結果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9146BD-1697-4D49-888C-F40F79359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6"/>
          <a:stretch/>
        </p:blipFill>
        <p:spPr>
          <a:xfrm>
            <a:off x="1502608" y="1772816"/>
            <a:ext cx="9354577" cy="29038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E08DA55-7842-0E44-B874-ADDA81782C31}"/>
              </a:ext>
            </a:extLst>
          </p:cNvPr>
          <p:cNvSpPr/>
          <p:nvPr/>
        </p:nvSpPr>
        <p:spPr>
          <a:xfrm>
            <a:off x="3502918" y="5085184"/>
            <a:ext cx="44043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SzPts val="1800"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: 0.6</a:t>
            </a:r>
          </a:p>
          <a:p>
            <a:pPr lvl="1" algn="ctr">
              <a:buSzPts val="1800"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Recall : 0.75</a:t>
            </a:r>
          </a:p>
          <a:p>
            <a:pPr lvl="1">
              <a:buSzPts val="1800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SzPts val="1800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95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0564" y="2925984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latin typeface="+mn-ea"/>
              </a:rPr>
              <a:t>未來發展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5917253" y="2391001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071297" y="383209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3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4655046" y="1916832"/>
            <a:ext cx="2880320" cy="3083570"/>
            <a:chOff x="4078982" y="1916832"/>
            <a:chExt cx="3456384" cy="3456384"/>
          </a:xfrm>
        </p:grpSpPr>
        <p:sp>
          <p:nvSpPr>
            <p:cNvPr id="7" name="矩形 6"/>
            <p:cNvSpPr/>
            <p:nvPr/>
          </p:nvSpPr>
          <p:spPr>
            <a:xfrm>
              <a:off x="4078982" y="1916832"/>
              <a:ext cx="3456384" cy="3456384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078982" y="1916832"/>
              <a:ext cx="3456384" cy="3456384"/>
            </a:xfrm>
            <a:prstGeom prst="rect">
              <a:avLst/>
            </a:prstGeom>
            <a:solidFill>
              <a:srgbClr val="26262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1414686" y="1340768"/>
            <a:ext cx="4680520" cy="468052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19892759">
            <a:off x="6449647" y="3199782"/>
            <a:ext cx="934335" cy="1189303"/>
          </a:xfrm>
          <a:custGeom>
            <a:avLst/>
            <a:gdLst>
              <a:gd name="connsiteX0" fmla="*/ 1022930 w 2045860"/>
              <a:gd name="connsiteY0" fmla="*/ 0 h 1995500"/>
              <a:gd name="connsiteX1" fmla="*/ 1802919 w 2045860"/>
              <a:gd name="connsiteY1" fmla="*/ 352223 h 1995500"/>
              <a:gd name="connsiteX2" fmla="*/ 2026922 w 2045860"/>
              <a:gd name="connsiteY2" fmla="*/ 1188853 h 1995500"/>
              <a:gd name="connsiteX3" fmla="*/ 1022930 w 2045860"/>
              <a:gd name="connsiteY3" fmla="*/ 997750 h 1995500"/>
              <a:gd name="connsiteX4" fmla="*/ 1022930 w 2045860"/>
              <a:gd name="connsiteY4" fmla="*/ 0 h 1995500"/>
              <a:gd name="connsiteX0" fmla="*/ 1022930 w 2045860"/>
              <a:gd name="connsiteY0" fmla="*/ 0 h 1995500"/>
              <a:gd name="connsiteX1" fmla="*/ 1802919 w 2045860"/>
              <a:gd name="connsiteY1" fmla="*/ 352223 h 1995500"/>
              <a:gd name="connsiteX2" fmla="*/ 2026922 w 2045860"/>
              <a:gd name="connsiteY2" fmla="*/ 1188853 h 1995500"/>
              <a:gd name="connsiteX0" fmla="*/ 0 w 1022940"/>
              <a:gd name="connsiteY0" fmla="*/ 0 h 1188853"/>
              <a:gd name="connsiteX1" fmla="*/ 779989 w 1022940"/>
              <a:gd name="connsiteY1" fmla="*/ 352223 h 1188853"/>
              <a:gd name="connsiteX2" fmla="*/ 1003992 w 1022940"/>
              <a:gd name="connsiteY2" fmla="*/ 1188853 h 1188853"/>
              <a:gd name="connsiteX3" fmla="*/ 0 w 1022940"/>
              <a:gd name="connsiteY3" fmla="*/ 997750 h 1188853"/>
              <a:gd name="connsiteX4" fmla="*/ 0 w 1022940"/>
              <a:gd name="connsiteY4" fmla="*/ 0 h 1188853"/>
              <a:gd name="connsiteX0" fmla="*/ 19295 w 1022940"/>
              <a:gd name="connsiteY0" fmla="*/ 10457 h 1188853"/>
              <a:gd name="connsiteX1" fmla="*/ 779989 w 1022940"/>
              <a:gd name="connsiteY1" fmla="*/ 352223 h 1188853"/>
              <a:gd name="connsiteX2" fmla="*/ 1003992 w 1022940"/>
              <a:gd name="connsiteY2" fmla="*/ 1188853 h 118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940" h="1188853" stroke="0" extrusionOk="0">
                <a:moveTo>
                  <a:pt x="0" y="0"/>
                </a:moveTo>
                <a:cubicBezTo>
                  <a:pt x="300408" y="0"/>
                  <a:pt x="585630" y="128799"/>
                  <a:pt x="779989" y="352223"/>
                </a:cubicBezTo>
                <a:cubicBezTo>
                  <a:pt x="981106" y="583416"/>
                  <a:pt x="1063531" y="891265"/>
                  <a:pt x="1003992" y="1188853"/>
                </a:cubicBezTo>
                <a:lnTo>
                  <a:pt x="0" y="997750"/>
                </a:lnTo>
                <a:lnTo>
                  <a:pt x="0" y="0"/>
                </a:lnTo>
                <a:close/>
              </a:path>
              <a:path w="1022940" h="1188853" fill="none">
                <a:moveTo>
                  <a:pt x="19295" y="10457"/>
                </a:moveTo>
                <a:cubicBezTo>
                  <a:pt x="319703" y="10457"/>
                  <a:pt x="585630" y="128799"/>
                  <a:pt x="779989" y="352223"/>
                </a:cubicBezTo>
                <a:cubicBezTo>
                  <a:pt x="981106" y="583416"/>
                  <a:pt x="1063531" y="891265"/>
                  <a:pt x="1003992" y="1188853"/>
                </a:cubicBezTo>
              </a:path>
            </a:pathLst>
          </a:cu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62318" y="3000335"/>
            <a:ext cx="486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2266" y="2361654"/>
            <a:ext cx="425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6011" y="4077072"/>
            <a:ext cx="510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1958" y="2927539"/>
            <a:ext cx="2933088" cy="5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400" dirty="0"/>
              <a:t>更多元的資料集</a:t>
            </a:r>
            <a:endParaRPr lang="zh-CN" altLang="en-US" sz="2400" dirty="0"/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3718942" y="1916832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07322" y="2041333"/>
            <a:ext cx="4229233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TW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標註的方法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需要再試更多種可能性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直角三角形 18"/>
          <p:cNvSpPr/>
          <p:nvPr/>
        </p:nvSpPr>
        <p:spPr>
          <a:xfrm flipV="1">
            <a:off x="7679382" y="1916832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7679382" y="5085184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01813" y="4064224"/>
            <a:ext cx="3569141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建立原油相關字典，慢慢完善</a:t>
            </a:r>
            <a:endParaRPr lang="zh-CN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E431C72-C257-6B48-9A08-0DCC47914B8C}"/>
              </a:ext>
            </a:extLst>
          </p:cNvPr>
          <p:cNvSpPr/>
          <p:nvPr/>
        </p:nvSpPr>
        <p:spPr>
          <a:xfrm>
            <a:off x="766614" y="492202"/>
            <a:ext cx="4378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4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未來發展</a:t>
            </a:r>
            <a:r>
              <a:rPr lang="zh-TW" altLang="en-US" sz="3200" b="1" dirty="0"/>
              <a:t> </a:t>
            </a:r>
            <a:r>
              <a:rPr lang="en-US" altLang="zh-CN" sz="3200" b="1" dirty="0"/>
              <a:t>– </a:t>
            </a:r>
            <a:r>
              <a:rPr lang="zh-CN" altLang="en-US" sz="3200" b="1" dirty="0"/>
              <a:t>進步方向</a:t>
            </a:r>
          </a:p>
        </p:txBody>
      </p:sp>
      <p:sp>
        <p:nvSpPr>
          <p:cNvPr id="23" name="左中括号 4">
            <a:extLst>
              <a:ext uri="{FF2B5EF4-FFF2-40B4-BE49-F238E27FC236}">
                <a16:creationId xmlns:a16="http://schemas.microsoft.com/office/drawing/2014/main" id="{0E202E03-7D69-264F-B158-F74FBC0A11A1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0219D5-BCDD-464C-8F33-2AF35D8DACC4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F30DDB9-D587-41B3-8026-E3427A4F5046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D80A267-27E0-4796-9DB5-3B46168428BE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300F9F-F024-4031-B577-DD5960313E02}"/>
              </a:ext>
            </a:extLst>
          </p:cNvPr>
          <p:cNvGrpSpPr/>
          <p:nvPr/>
        </p:nvGrpSpPr>
        <p:grpSpPr>
          <a:xfrm>
            <a:off x="4583038" y="2420888"/>
            <a:ext cx="2885200" cy="2884486"/>
            <a:chOff x="4952097" y="2353076"/>
            <a:chExt cx="2885200" cy="2884486"/>
          </a:xfrm>
        </p:grpSpPr>
        <p:sp>
          <p:nvSpPr>
            <p:cNvPr id="7" name="圆角矩形 2">
              <a:extLst>
                <a:ext uri="{FF2B5EF4-FFF2-40B4-BE49-F238E27FC236}">
                  <a16:creationId xmlns:a16="http://schemas.microsoft.com/office/drawing/2014/main" id="{408E8147-E946-47BA-AF7F-762C569341B1}"/>
                </a:ext>
              </a:extLst>
            </p:cNvPr>
            <p:cNvSpPr/>
            <p:nvPr/>
          </p:nvSpPr>
          <p:spPr>
            <a:xfrm>
              <a:off x="4952097" y="2353076"/>
              <a:ext cx="1376513" cy="1376513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22">
              <a:extLst>
                <a:ext uri="{FF2B5EF4-FFF2-40B4-BE49-F238E27FC236}">
                  <a16:creationId xmlns:a16="http://schemas.microsoft.com/office/drawing/2014/main" id="{37646F77-8BA5-4002-B48C-09F9D0E67606}"/>
                </a:ext>
              </a:extLst>
            </p:cNvPr>
            <p:cNvSpPr/>
            <p:nvPr/>
          </p:nvSpPr>
          <p:spPr>
            <a:xfrm>
              <a:off x="6460784" y="2353076"/>
              <a:ext cx="1376513" cy="1376513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761052E2-F628-4FAA-8AE1-3E2CBB002823}"/>
                </a:ext>
              </a:extLst>
            </p:cNvPr>
            <p:cNvSpPr/>
            <p:nvPr/>
          </p:nvSpPr>
          <p:spPr>
            <a:xfrm>
              <a:off x="4952097" y="3861049"/>
              <a:ext cx="1376513" cy="1376513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915120F3-4A64-4787-ABD1-7CEC8D364FA7}"/>
                </a:ext>
              </a:extLst>
            </p:cNvPr>
            <p:cNvSpPr/>
            <p:nvPr/>
          </p:nvSpPr>
          <p:spPr>
            <a:xfrm>
              <a:off x="6455246" y="3861048"/>
              <a:ext cx="1376513" cy="1376513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767357-8168-434D-939F-946DBA61C229}"/>
                </a:ext>
              </a:extLst>
            </p:cNvPr>
            <p:cNvSpPr txBox="1"/>
            <p:nvPr/>
          </p:nvSpPr>
          <p:spPr>
            <a:xfrm>
              <a:off x="5356041" y="2674207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1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95582D-673D-4374-ABD7-24DF72249A0E}"/>
                </a:ext>
              </a:extLst>
            </p:cNvPr>
            <p:cNvSpPr txBox="1"/>
            <p:nvPr/>
          </p:nvSpPr>
          <p:spPr>
            <a:xfrm>
              <a:off x="6877422" y="2642554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2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02A7AD-48C7-4638-879F-041DA4F7C3BA}"/>
                </a:ext>
              </a:extLst>
            </p:cNvPr>
            <p:cNvSpPr txBox="1"/>
            <p:nvPr/>
          </p:nvSpPr>
          <p:spPr>
            <a:xfrm>
              <a:off x="6859190" y="4154303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4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1A6917C-D50B-4934-999D-C8EE09268AAA}"/>
                </a:ext>
              </a:extLst>
            </p:cNvPr>
            <p:cNvSpPr txBox="1"/>
            <p:nvPr/>
          </p:nvSpPr>
          <p:spPr>
            <a:xfrm>
              <a:off x="5375126" y="4182179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3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80">
            <a:extLst>
              <a:ext uri="{FF2B5EF4-FFF2-40B4-BE49-F238E27FC236}">
                <a16:creationId xmlns:a16="http://schemas.microsoft.com/office/drawing/2014/main" id="{F454C411-B2BE-42D0-8A71-9327641DF8E3}"/>
              </a:ext>
            </a:extLst>
          </p:cNvPr>
          <p:cNvSpPr/>
          <p:nvPr/>
        </p:nvSpPr>
        <p:spPr>
          <a:xfrm>
            <a:off x="7457161" y="2742019"/>
            <a:ext cx="2405199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marL="114300" lvl="0">
              <a:buSzPts val="1800"/>
            </a:pPr>
            <a:r>
              <a:rPr lang="zh-TW" altLang="en-US" sz="2400" dirty="0"/>
              <a:t>預測上漲下跌</a:t>
            </a:r>
          </a:p>
        </p:txBody>
      </p:sp>
      <p:sp>
        <p:nvSpPr>
          <p:cNvPr id="18" name="Rectangle 80">
            <a:extLst>
              <a:ext uri="{FF2B5EF4-FFF2-40B4-BE49-F238E27FC236}">
                <a16:creationId xmlns:a16="http://schemas.microsoft.com/office/drawing/2014/main" id="{A7861D63-7CF7-4C6C-A5DD-9DEEFE425AEE}"/>
              </a:ext>
            </a:extLst>
          </p:cNvPr>
          <p:cNvSpPr/>
          <p:nvPr/>
        </p:nvSpPr>
        <p:spPr>
          <a:xfrm>
            <a:off x="7553911" y="4372943"/>
            <a:ext cx="2597559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選擇權投資組合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0" name="Rectangle 80">
            <a:extLst>
              <a:ext uri="{FF2B5EF4-FFF2-40B4-BE49-F238E27FC236}">
                <a16:creationId xmlns:a16="http://schemas.microsoft.com/office/drawing/2014/main" id="{7B673C58-B826-4E87-B3BE-A5DC2C3E1C2A}"/>
              </a:ext>
            </a:extLst>
          </p:cNvPr>
          <p:cNvSpPr/>
          <p:nvPr/>
        </p:nvSpPr>
        <p:spPr>
          <a:xfrm>
            <a:off x="2776012" y="4342165"/>
            <a:ext cx="1789646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marL="114300" lvl="0">
              <a:buSzPts val="1800"/>
            </a:pPr>
            <a:r>
              <a:rPr lang="zh-TW" altLang="en-US" sz="2400" dirty="0"/>
              <a:t>訂閱服務</a:t>
            </a:r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23761B5B-6AE0-4C55-A44C-6EAB5C498639}"/>
              </a:ext>
            </a:extLst>
          </p:cNvPr>
          <p:cNvSpPr/>
          <p:nvPr/>
        </p:nvSpPr>
        <p:spPr>
          <a:xfrm>
            <a:off x="643259" y="2763815"/>
            <a:ext cx="3944082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marL="114300" lvl="0">
              <a:spcBef>
                <a:spcPts val="1600"/>
              </a:spcBef>
              <a:buSzPts val="1800"/>
            </a:pPr>
            <a:r>
              <a:rPr lang="zh-TW" altLang="en-US" sz="2400" dirty="0"/>
              <a:t>作為其他預測模型的因子</a:t>
            </a:r>
          </a:p>
        </p:txBody>
      </p:sp>
      <p:sp>
        <p:nvSpPr>
          <p:cNvPr id="25" name="左中括号 4">
            <a:extLst>
              <a:ext uri="{FF2B5EF4-FFF2-40B4-BE49-F238E27FC236}">
                <a16:creationId xmlns:a16="http://schemas.microsoft.com/office/drawing/2014/main" id="{40894174-71E0-DA49-85B2-712D209C3400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7A59E0F-AEA0-454F-87E9-820A89E18413}"/>
              </a:ext>
            </a:extLst>
          </p:cNvPr>
          <p:cNvSpPr/>
          <p:nvPr/>
        </p:nvSpPr>
        <p:spPr>
          <a:xfrm>
            <a:off x="766614" y="492202"/>
            <a:ext cx="4378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4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未來發展</a:t>
            </a:r>
            <a:r>
              <a:rPr lang="zh-TW" altLang="en-US" sz="3200" b="1" dirty="0"/>
              <a:t> </a:t>
            </a:r>
            <a:r>
              <a:rPr lang="en-US" altLang="zh-CN" sz="3200" b="1" dirty="0"/>
              <a:t>–</a:t>
            </a:r>
            <a:r>
              <a:rPr lang="zh-TW" altLang="en-US" sz="3200" b="1" dirty="0"/>
              <a:t> 未來應用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9040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62958" y="1714302"/>
            <a:ext cx="3816424" cy="3151228"/>
            <a:chOff x="3862958" y="1655787"/>
            <a:chExt cx="3816424" cy="3151228"/>
          </a:xfrm>
        </p:grpSpPr>
        <p:sp>
          <p:nvSpPr>
            <p:cNvPr id="3" name="TextBox 2"/>
            <p:cNvSpPr txBox="1"/>
            <p:nvPr/>
          </p:nvSpPr>
          <p:spPr>
            <a:xfrm>
              <a:off x="4186994" y="3024497"/>
              <a:ext cx="33025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THANKS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2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7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505102" y="2204864"/>
            <a:ext cx="543739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/>
              <a:t>目</a:t>
            </a:r>
            <a:endParaRPr lang="en-US" altLang="zh-CN" sz="2800" dirty="0"/>
          </a:p>
          <a:p>
            <a:pPr>
              <a:lnSpc>
                <a:spcPct val="250000"/>
              </a:lnSpc>
            </a:pPr>
            <a:r>
              <a:rPr lang="zh-CN" altLang="en-US" sz="2800" dirty="0"/>
              <a:t>錄</a:t>
            </a:r>
            <a:endParaRPr lang="en-US" altLang="zh-CN" sz="2800" dirty="0"/>
          </a:p>
        </p:txBody>
      </p:sp>
      <p:grpSp>
        <p:nvGrpSpPr>
          <p:cNvPr id="33" name="组合 32"/>
          <p:cNvGrpSpPr/>
          <p:nvPr/>
        </p:nvGrpSpPr>
        <p:grpSpPr>
          <a:xfrm>
            <a:off x="4799062" y="1340076"/>
            <a:ext cx="2371558" cy="619362"/>
            <a:chOff x="4727054" y="1768670"/>
            <a:chExt cx="2371558" cy="619362"/>
          </a:xfrm>
        </p:grpSpPr>
        <p:sp>
          <p:nvSpPr>
            <p:cNvPr id="13" name="TextBox 12"/>
            <p:cNvSpPr txBox="1"/>
            <p:nvPr/>
          </p:nvSpPr>
          <p:spPr>
            <a:xfrm>
              <a:off x="4822629" y="182839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1</a:t>
              </a:r>
              <a:endParaRPr lang="zh-CN" altLang="en-US" sz="2800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477655" y="18648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研究動機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 flipH="1">
            <a:off x="8357975" y="3136757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32">
            <a:extLst>
              <a:ext uri="{FF2B5EF4-FFF2-40B4-BE49-F238E27FC236}">
                <a16:creationId xmlns:a16="http://schemas.microsoft.com/office/drawing/2014/main" id="{F18E2C9D-8371-264D-A847-55C3DA0EEE8E}"/>
              </a:ext>
            </a:extLst>
          </p:cNvPr>
          <p:cNvGrpSpPr/>
          <p:nvPr/>
        </p:nvGrpSpPr>
        <p:grpSpPr>
          <a:xfrm>
            <a:off x="4777946" y="2501576"/>
            <a:ext cx="2371558" cy="619362"/>
            <a:chOff x="4727054" y="1768670"/>
            <a:chExt cx="2371558" cy="619362"/>
          </a:xfrm>
        </p:grpSpPr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470AE5C2-620F-4C4D-A529-1004B67BBBCE}"/>
                </a:ext>
              </a:extLst>
            </p:cNvPr>
            <p:cNvSpPr txBox="1"/>
            <p:nvPr/>
          </p:nvSpPr>
          <p:spPr>
            <a:xfrm>
              <a:off x="4822629" y="182839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2</a:t>
              </a:r>
              <a:endParaRPr lang="zh-CN" altLang="en-US" sz="2800" dirty="0"/>
            </a:p>
          </p:txBody>
        </p:sp>
        <p:grpSp>
          <p:nvGrpSpPr>
            <p:cNvPr id="49" name="组合 14">
              <a:extLst>
                <a:ext uri="{FF2B5EF4-FFF2-40B4-BE49-F238E27FC236}">
                  <a16:creationId xmlns:a16="http://schemas.microsoft.com/office/drawing/2014/main" id="{8A4AE1D3-746B-564C-B7B8-045B8EE930DF}"/>
                </a:ext>
              </a:extLst>
            </p:cNvPr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51" name="左中括号 11">
                <a:extLst>
                  <a:ext uri="{FF2B5EF4-FFF2-40B4-BE49-F238E27FC236}">
                    <a16:creationId xmlns:a16="http://schemas.microsoft.com/office/drawing/2014/main" id="{7281FC3E-9A54-5649-8953-7F1787235AE3}"/>
                  </a:ext>
                </a:extLst>
              </p:cNvPr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2" name="左中括号 13">
                <a:extLst>
                  <a:ext uri="{FF2B5EF4-FFF2-40B4-BE49-F238E27FC236}">
                    <a16:creationId xmlns:a16="http://schemas.microsoft.com/office/drawing/2014/main" id="{A7308A4B-9BDE-D249-B31E-06DA2197E79C}"/>
                  </a:ext>
                </a:extLst>
              </p:cNvPr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A8CD2B44-CD6E-0743-8FAF-E4D6991CC644}"/>
                </a:ext>
              </a:extLst>
            </p:cNvPr>
            <p:cNvSpPr txBox="1"/>
            <p:nvPr/>
          </p:nvSpPr>
          <p:spPr>
            <a:xfrm>
              <a:off x="5477655" y="18648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研究步驟</a:t>
              </a:r>
            </a:p>
          </p:txBody>
        </p:sp>
      </p:grpSp>
      <p:grpSp>
        <p:nvGrpSpPr>
          <p:cNvPr id="53" name="组合 32">
            <a:extLst>
              <a:ext uri="{FF2B5EF4-FFF2-40B4-BE49-F238E27FC236}">
                <a16:creationId xmlns:a16="http://schemas.microsoft.com/office/drawing/2014/main" id="{0D0B55CA-DE4A-BD4C-A399-6466F8E46480}"/>
              </a:ext>
            </a:extLst>
          </p:cNvPr>
          <p:cNvGrpSpPr/>
          <p:nvPr/>
        </p:nvGrpSpPr>
        <p:grpSpPr>
          <a:xfrm>
            <a:off x="4799062" y="3618552"/>
            <a:ext cx="2371558" cy="619362"/>
            <a:chOff x="4727054" y="1768670"/>
            <a:chExt cx="2371558" cy="619362"/>
          </a:xfrm>
        </p:grpSpPr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8EBEB75C-2D97-1549-B3A0-53CED9300DF0}"/>
                </a:ext>
              </a:extLst>
            </p:cNvPr>
            <p:cNvSpPr txBox="1"/>
            <p:nvPr/>
          </p:nvSpPr>
          <p:spPr>
            <a:xfrm>
              <a:off x="4822629" y="182839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3</a:t>
              </a:r>
              <a:endParaRPr lang="zh-CN" altLang="en-US" sz="2800" dirty="0"/>
            </a:p>
          </p:txBody>
        </p:sp>
        <p:grpSp>
          <p:nvGrpSpPr>
            <p:cNvPr id="55" name="组合 14">
              <a:extLst>
                <a:ext uri="{FF2B5EF4-FFF2-40B4-BE49-F238E27FC236}">
                  <a16:creationId xmlns:a16="http://schemas.microsoft.com/office/drawing/2014/main" id="{920ADAF8-2362-7041-885C-FF0BC338534A}"/>
                </a:ext>
              </a:extLst>
            </p:cNvPr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57" name="左中括号 11">
                <a:extLst>
                  <a:ext uri="{FF2B5EF4-FFF2-40B4-BE49-F238E27FC236}">
                    <a16:creationId xmlns:a16="http://schemas.microsoft.com/office/drawing/2014/main" id="{E03FA8F7-9DA0-B945-9063-612CDAFE0107}"/>
                  </a:ext>
                </a:extLst>
              </p:cNvPr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58" name="左中括号 13">
                <a:extLst>
                  <a:ext uri="{FF2B5EF4-FFF2-40B4-BE49-F238E27FC236}">
                    <a16:creationId xmlns:a16="http://schemas.microsoft.com/office/drawing/2014/main" id="{178A2CF2-8E00-3240-B7DF-5BB379EAC49F}"/>
                  </a:ext>
                </a:extLst>
              </p:cNvPr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DBCA171B-C66B-5144-AB9B-5893DE78362D}"/>
                </a:ext>
              </a:extLst>
            </p:cNvPr>
            <p:cNvSpPr txBox="1"/>
            <p:nvPr/>
          </p:nvSpPr>
          <p:spPr>
            <a:xfrm>
              <a:off x="5477655" y="18648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研究結果</a:t>
              </a:r>
            </a:p>
          </p:txBody>
        </p:sp>
      </p:grpSp>
      <p:grpSp>
        <p:nvGrpSpPr>
          <p:cNvPr id="59" name="组合 32">
            <a:extLst>
              <a:ext uri="{FF2B5EF4-FFF2-40B4-BE49-F238E27FC236}">
                <a16:creationId xmlns:a16="http://schemas.microsoft.com/office/drawing/2014/main" id="{EAEB8A8B-3F01-F84D-9C3C-BE9EA9D35C7A}"/>
              </a:ext>
            </a:extLst>
          </p:cNvPr>
          <p:cNvGrpSpPr/>
          <p:nvPr/>
        </p:nvGrpSpPr>
        <p:grpSpPr>
          <a:xfrm>
            <a:off x="4799062" y="4750863"/>
            <a:ext cx="2371558" cy="619362"/>
            <a:chOff x="4727054" y="1768670"/>
            <a:chExt cx="2371558" cy="619362"/>
          </a:xfrm>
        </p:grpSpPr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79748B74-6669-1845-8F13-54FB91A6A727}"/>
                </a:ext>
              </a:extLst>
            </p:cNvPr>
            <p:cNvSpPr txBox="1"/>
            <p:nvPr/>
          </p:nvSpPr>
          <p:spPr>
            <a:xfrm>
              <a:off x="4822629" y="1828399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4</a:t>
              </a:r>
              <a:endParaRPr lang="zh-CN" altLang="en-US" sz="2800" dirty="0"/>
            </a:p>
          </p:txBody>
        </p:sp>
        <p:grpSp>
          <p:nvGrpSpPr>
            <p:cNvPr id="61" name="组合 14">
              <a:extLst>
                <a:ext uri="{FF2B5EF4-FFF2-40B4-BE49-F238E27FC236}">
                  <a16:creationId xmlns:a16="http://schemas.microsoft.com/office/drawing/2014/main" id="{FFEA06F7-22BB-1642-9255-AFF89EBA7B56}"/>
                </a:ext>
              </a:extLst>
            </p:cNvPr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63" name="左中括号 11">
                <a:extLst>
                  <a:ext uri="{FF2B5EF4-FFF2-40B4-BE49-F238E27FC236}">
                    <a16:creationId xmlns:a16="http://schemas.microsoft.com/office/drawing/2014/main" id="{DE6B84F9-7AD7-DC4C-83C4-6BE47E386B59}"/>
                  </a:ext>
                </a:extLst>
              </p:cNvPr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  <p:sp>
            <p:nvSpPr>
              <p:cNvPr id="64" name="左中括号 13">
                <a:extLst>
                  <a:ext uri="{FF2B5EF4-FFF2-40B4-BE49-F238E27FC236}">
                    <a16:creationId xmlns:a16="http://schemas.microsoft.com/office/drawing/2014/main" id="{1B9941FC-15FA-B542-BEBF-2F1DF1C94EC6}"/>
                  </a:ext>
                </a:extLst>
              </p:cNvPr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/>
              </a:p>
            </p:txBody>
          </p:sp>
        </p:grp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161A2BD1-D644-A246-8FAD-B9A38994A279}"/>
                </a:ext>
              </a:extLst>
            </p:cNvPr>
            <p:cNvSpPr txBox="1"/>
            <p:nvPr/>
          </p:nvSpPr>
          <p:spPr>
            <a:xfrm>
              <a:off x="5477655" y="1864812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未來發展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-282192"/>
            <a:ext cx="3593592" cy="2434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34" y="2251282"/>
            <a:ext cx="3590544" cy="23957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34" y="4745290"/>
            <a:ext cx="3590544" cy="2395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4646" y="2923790"/>
            <a:ext cx="4680520" cy="1994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8814" y="242088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请输入你的题目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48814" y="5013176"/>
            <a:ext cx="439248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1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82" y="-60127"/>
            <a:ext cx="4676313" cy="701751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585958" y="2528900"/>
            <a:ext cx="4686352" cy="2664296"/>
            <a:chOff x="1048814" y="2420888"/>
            <a:chExt cx="4686352" cy="2664296"/>
          </a:xfrm>
        </p:grpSpPr>
        <p:sp>
          <p:nvSpPr>
            <p:cNvPr id="8" name="TextBox 7"/>
            <p:cNvSpPr txBox="1"/>
            <p:nvPr/>
          </p:nvSpPr>
          <p:spPr>
            <a:xfrm>
              <a:off x="1054646" y="2923790"/>
              <a:ext cx="468052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您的内容打在这里，或者通过复制您的文本后，在此框中选择粘贴。您的内容打在这里，或者通过复制您的文本后，在此框中选择粘贴。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8814" y="2420888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请输入你的题目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54646" y="4023355"/>
              <a:ext cx="468052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Open Sans" pitchFamily="34" charset="0"/>
                </a:rPr>
                <a:t>您的内容打在这里，或者通过复制您的文本后，在此框中选择粘贴。您的内容打在这里，或者通过复制您的文本后，在此框中选择粘贴。</a:t>
              </a:r>
              <a:endPara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270670" y="2132856"/>
            <a:ext cx="6692820" cy="3456384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" name="左中括号 4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36" y="2105185"/>
            <a:ext cx="2177740" cy="32680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12289" y="2105183"/>
            <a:ext cx="2178687" cy="3268031"/>
          </a:xfrm>
          <a:prstGeom prst="rect">
            <a:avLst/>
          </a:prstGeom>
          <a:solidFill>
            <a:srgbClr val="262626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35" y="2105185"/>
            <a:ext cx="2177740" cy="326803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13106" y="2105184"/>
            <a:ext cx="2178687" cy="3268031"/>
          </a:xfrm>
          <a:prstGeom prst="rect">
            <a:avLst/>
          </a:prstGeom>
          <a:solidFill>
            <a:srgbClr val="C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63071" y="1988840"/>
            <a:ext cx="2916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54646" y="3773939"/>
            <a:ext cx="2916711" cy="167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4646" y="335699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请输入你的标题</a:t>
            </a:r>
            <a:endParaRPr lang="en-US" altLang="zh-CN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00373" y="37797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请输入你的标题</a:t>
            </a:r>
            <a:endParaRPr lang="en-US" altLang="zh-CN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145089" y="3789040"/>
            <a:ext cx="20697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939135" y="3726324"/>
            <a:ext cx="20697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078982" y="1916832"/>
            <a:ext cx="3456384" cy="3456384"/>
            <a:chOff x="4078982" y="1916832"/>
            <a:chExt cx="3456384" cy="3456384"/>
          </a:xfrm>
        </p:grpSpPr>
        <p:sp>
          <p:nvSpPr>
            <p:cNvPr id="7" name="矩形 6"/>
            <p:cNvSpPr/>
            <p:nvPr/>
          </p:nvSpPr>
          <p:spPr>
            <a:xfrm>
              <a:off x="4078982" y="1916832"/>
              <a:ext cx="3456384" cy="3456384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078982" y="1916832"/>
              <a:ext cx="3456384" cy="3456384"/>
            </a:xfrm>
            <a:prstGeom prst="rect">
              <a:avLst/>
            </a:prstGeom>
            <a:solidFill>
              <a:srgbClr val="262626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1414686" y="1340768"/>
            <a:ext cx="4680520" cy="468052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/>
        </p:nvSpPr>
        <p:spPr>
          <a:xfrm rot="19892759">
            <a:off x="6308322" y="3235613"/>
            <a:ext cx="1121202" cy="1333094"/>
          </a:xfrm>
          <a:custGeom>
            <a:avLst/>
            <a:gdLst>
              <a:gd name="connsiteX0" fmla="*/ 1022930 w 2045860"/>
              <a:gd name="connsiteY0" fmla="*/ 0 h 1995500"/>
              <a:gd name="connsiteX1" fmla="*/ 1802919 w 2045860"/>
              <a:gd name="connsiteY1" fmla="*/ 352223 h 1995500"/>
              <a:gd name="connsiteX2" fmla="*/ 2026922 w 2045860"/>
              <a:gd name="connsiteY2" fmla="*/ 1188853 h 1995500"/>
              <a:gd name="connsiteX3" fmla="*/ 1022930 w 2045860"/>
              <a:gd name="connsiteY3" fmla="*/ 997750 h 1995500"/>
              <a:gd name="connsiteX4" fmla="*/ 1022930 w 2045860"/>
              <a:gd name="connsiteY4" fmla="*/ 0 h 1995500"/>
              <a:gd name="connsiteX0" fmla="*/ 1022930 w 2045860"/>
              <a:gd name="connsiteY0" fmla="*/ 0 h 1995500"/>
              <a:gd name="connsiteX1" fmla="*/ 1802919 w 2045860"/>
              <a:gd name="connsiteY1" fmla="*/ 352223 h 1995500"/>
              <a:gd name="connsiteX2" fmla="*/ 2026922 w 2045860"/>
              <a:gd name="connsiteY2" fmla="*/ 1188853 h 1995500"/>
              <a:gd name="connsiteX0" fmla="*/ 0 w 1022940"/>
              <a:gd name="connsiteY0" fmla="*/ 0 h 1188853"/>
              <a:gd name="connsiteX1" fmla="*/ 779989 w 1022940"/>
              <a:gd name="connsiteY1" fmla="*/ 352223 h 1188853"/>
              <a:gd name="connsiteX2" fmla="*/ 1003992 w 1022940"/>
              <a:gd name="connsiteY2" fmla="*/ 1188853 h 1188853"/>
              <a:gd name="connsiteX3" fmla="*/ 0 w 1022940"/>
              <a:gd name="connsiteY3" fmla="*/ 997750 h 1188853"/>
              <a:gd name="connsiteX4" fmla="*/ 0 w 1022940"/>
              <a:gd name="connsiteY4" fmla="*/ 0 h 1188853"/>
              <a:gd name="connsiteX0" fmla="*/ 19295 w 1022940"/>
              <a:gd name="connsiteY0" fmla="*/ 10457 h 1188853"/>
              <a:gd name="connsiteX1" fmla="*/ 779989 w 1022940"/>
              <a:gd name="connsiteY1" fmla="*/ 352223 h 1188853"/>
              <a:gd name="connsiteX2" fmla="*/ 1003992 w 1022940"/>
              <a:gd name="connsiteY2" fmla="*/ 1188853 h 118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940" h="1188853" stroke="0" extrusionOk="0">
                <a:moveTo>
                  <a:pt x="0" y="0"/>
                </a:moveTo>
                <a:cubicBezTo>
                  <a:pt x="300408" y="0"/>
                  <a:pt x="585630" y="128799"/>
                  <a:pt x="779989" y="352223"/>
                </a:cubicBezTo>
                <a:cubicBezTo>
                  <a:pt x="981106" y="583416"/>
                  <a:pt x="1063531" y="891265"/>
                  <a:pt x="1003992" y="1188853"/>
                </a:cubicBezTo>
                <a:lnTo>
                  <a:pt x="0" y="997750"/>
                </a:lnTo>
                <a:lnTo>
                  <a:pt x="0" y="0"/>
                </a:lnTo>
                <a:close/>
              </a:path>
              <a:path w="1022940" h="1188853" fill="none">
                <a:moveTo>
                  <a:pt x="19295" y="10457"/>
                </a:moveTo>
                <a:cubicBezTo>
                  <a:pt x="319703" y="10457"/>
                  <a:pt x="585630" y="128799"/>
                  <a:pt x="779989" y="352223"/>
                </a:cubicBezTo>
                <a:cubicBezTo>
                  <a:pt x="981106" y="583416"/>
                  <a:pt x="1063531" y="891265"/>
                  <a:pt x="1003992" y="1188853"/>
                </a:cubicBezTo>
              </a:path>
            </a:pathLst>
          </a:cu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55046" y="3068960"/>
            <a:ext cx="5838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7254" y="2361654"/>
            <a:ext cx="510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6011" y="4077072"/>
            <a:ext cx="510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54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3886" y="1916832"/>
            <a:ext cx="2933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3718942" y="1916832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630" y="1916832"/>
            <a:ext cx="2933088" cy="102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z="1400" dirty="0"/>
          </a:p>
        </p:txBody>
      </p:sp>
      <p:sp>
        <p:nvSpPr>
          <p:cNvPr id="19" name="直角三角形 18"/>
          <p:cNvSpPr/>
          <p:nvPr/>
        </p:nvSpPr>
        <p:spPr>
          <a:xfrm flipV="1">
            <a:off x="7679382" y="1916832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>
            <a:off x="7679382" y="5085184"/>
            <a:ext cx="216024" cy="21602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751390" y="4149080"/>
            <a:ext cx="2933088" cy="1024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6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589" y="2204864"/>
            <a:ext cx="12389829" cy="69847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57050" y="2209705"/>
            <a:ext cx="12658752" cy="3379405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70670" y="3356992"/>
            <a:ext cx="97930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/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457522" y="4149080"/>
            <a:ext cx="13105456" cy="288032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480447"/>
            <a:ext cx="7489451" cy="5828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82838" y="5517232"/>
            <a:ext cx="6696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14" name="Rectangle 32"/>
          <p:cNvSpPr/>
          <p:nvPr/>
        </p:nvSpPr>
        <p:spPr>
          <a:xfrm>
            <a:off x="3559877" y="1578994"/>
            <a:ext cx="4963770" cy="30741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6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403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请 输入你的题 目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0"/>
          <p:cNvSpPr/>
          <p:nvPr/>
        </p:nvSpPr>
        <p:spPr>
          <a:xfrm>
            <a:off x="7702299" y="1480639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6068" y="1750038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18" name="Group 20"/>
          <p:cNvGrpSpPr/>
          <p:nvPr/>
        </p:nvGrpSpPr>
        <p:grpSpPr>
          <a:xfrm>
            <a:off x="3522622" y="1483531"/>
            <a:ext cx="4183603" cy="4330210"/>
            <a:chOff x="7683929" y="2978422"/>
            <a:chExt cx="8677039" cy="8670987"/>
          </a:xfrm>
        </p:grpSpPr>
        <p:cxnSp>
          <p:nvCxnSpPr>
            <p:cNvPr id="19" name="Straight Connector 3"/>
            <p:cNvCxnSpPr/>
            <p:nvPr/>
          </p:nvCxnSpPr>
          <p:spPr>
            <a:xfrm rot="21316916" flipV="1">
              <a:off x="8016485" y="4034182"/>
              <a:ext cx="7978030" cy="66929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45"/>
            <p:cNvGrpSpPr/>
            <p:nvPr/>
          </p:nvGrpSpPr>
          <p:grpSpPr>
            <a:xfrm rot="21316916">
              <a:off x="7683929" y="9649658"/>
              <a:ext cx="1999231" cy="1999751"/>
              <a:chOff x="5013110" y="5059616"/>
              <a:chExt cx="3378533" cy="3379413"/>
            </a:xfrm>
          </p:grpSpPr>
          <p:sp>
            <p:nvSpPr>
              <p:cNvPr id="38" name="Oval 4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9" name="Oval 47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32" name="Group 70"/>
            <p:cNvGrpSpPr/>
            <p:nvPr/>
          </p:nvGrpSpPr>
          <p:grpSpPr>
            <a:xfrm rot="21316916">
              <a:off x="14361737" y="2978422"/>
              <a:ext cx="1999231" cy="1999751"/>
              <a:chOff x="5013110" y="5059616"/>
              <a:chExt cx="3378533" cy="3379413"/>
            </a:xfrm>
          </p:grpSpPr>
          <p:sp>
            <p:nvSpPr>
              <p:cNvPr id="34" name="Oval 71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5" name="Oval 72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8" name="Group 67"/>
            <p:cNvGrpSpPr/>
            <p:nvPr/>
          </p:nvGrpSpPr>
          <p:grpSpPr>
            <a:xfrm rot="21316916">
              <a:off x="12208442" y="5274468"/>
              <a:ext cx="1999231" cy="1999751"/>
              <a:chOff x="5013110" y="5059616"/>
              <a:chExt cx="3378533" cy="3379413"/>
            </a:xfrm>
          </p:grpSpPr>
          <p:sp>
            <p:nvSpPr>
              <p:cNvPr id="30" name="Oval 68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1" name="Oval 69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grpSp>
          <p:nvGrpSpPr>
            <p:cNvPr id="24" name="Group 64"/>
            <p:cNvGrpSpPr/>
            <p:nvPr/>
          </p:nvGrpSpPr>
          <p:grpSpPr>
            <a:xfrm rot="21316916">
              <a:off x="9907711" y="7463572"/>
              <a:ext cx="1999231" cy="1999751"/>
              <a:chOff x="5013110" y="5059616"/>
              <a:chExt cx="3378533" cy="3379413"/>
            </a:xfrm>
          </p:grpSpPr>
          <p:sp>
            <p:nvSpPr>
              <p:cNvPr id="26" name="Oval 65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Oval 66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7051014" y="1753652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5909" y="290578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90774" y="3985900"/>
            <a:ext cx="58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07157" y="5066020"/>
            <a:ext cx="29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45" name="Rectangle 80"/>
          <p:cNvSpPr/>
          <p:nvPr/>
        </p:nvSpPr>
        <p:spPr>
          <a:xfrm>
            <a:off x="6599262" y="2924944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13031" y="3194343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7" name="Rectangle 80"/>
          <p:cNvSpPr/>
          <p:nvPr/>
        </p:nvSpPr>
        <p:spPr>
          <a:xfrm>
            <a:off x="2118192" y="4495846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4646" y="3462077"/>
            <a:ext cx="2924661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49" name="Rectangle 80"/>
          <p:cNvSpPr/>
          <p:nvPr/>
        </p:nvSpPr>
        <p:spPr>
          <a:xfrm>
            <a:off x="5519142" y="4221088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32911" y="4490487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46" descr="iPhone6_mockup_front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1" y="1628800"/>
            <a:ext cx="5117515" cy="8007861"/>
          </a:xfrm>
          <a:prstGeom prst="rect">
            <a:avLst/>
          </a:prstGeom>
        </p:spPr>
      </p:pic>
      <p:sp>
        <p:nvSpPr>
          <p:cNvPr id="7" name="Rectangle 80"/>
          <p:cNvSpPr/>
          <p:nvPr/>
        </p:nvSpPr>
        <p:spPr>
          <a:xfrm>
            <a:off x="1368194" y="2572600"/>
            <a:ext cx="2058950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8195" y="3071163"/>
            <a:ext cx="4450727" cy="18373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48214" y="3071163"/>
            <a:ext cx="409068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9" y="2852936"/>
            <a:ext cx="3168352" cy="5472608"/>
          </a:xfrm>
          <a:prstGeom prst="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7" name="矩形 26"/>
          <p:cNvSpPr/>
          <p:nvPr/>
        </p:nvSpPr>
        <p:spPr>
          <a:xfrm>
            <a:off x="7823399" y="2852936"/>
            <a:ext cx="3168352" cy="5472608"/>
          </a:xfrm>
          <a:prstGeom prst="rect">
            <a:avLst/>
          </a:prstGeom>
          <a:solidFill>
            <a:srgbClr val="C0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3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36A1F81-7055-4912-87FC-3EA2FCCAE790}"/>
              </a:ext>
            </a:extLst>
          </p:cNvPr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B48398A-2F49-47BE-AEB0-A15CB40B1900}"/>
              </a:ext>
            </a:extLst>
          </p:cNvPr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3C079DF4-208A-4ED0-B020-BEEAF6BDE56D}"/>
              </a:ext>
            </a:extLst>
          </p:cNvPr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>
            <a:extLst>
              <a:ext uri="{FF2B5EF4-FFF2-40B4-BE49-F238E27FC236}">
                <a16:creationId xmlns:a16="http://schemas.microsoft.com/office/drawing/2014/main" id="{AFD111B9-43CA-4D54-9C59-121D38991DF6}"/>
              </a:ext>
            </a:extLst>
          </p:cNvPr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F905AB-59FD-49DE-B889-E3AB97151D34}"/>
              </a:ext>
            </a:extLst>
          </p:cNvPr>
          <p:cNvSpPr/>
          <p:nvPr/>
        </p:nvSpPr>
        <p:spPr>
          <a:xfrm>
            <a:off x="-58057" y="3284984"/>
            <a:ext cx="12417959" cy="3573016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A83A4C90-793A-4D69-B04A-113A42D8D6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816581"/>
              </p:ext>
            </p:extLst>
          </p:nvPr>
        </p:nvGraphicFramePr>
        <p:xfrm>
          <a:off x="1342678" y="3388305"/>
          <a:ext cx="9852326" cy="3184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0">
            <a:extLst>
              <a:ext uri="{FF2B5EF4-FFF2-40B4-BE49-F238E27FC236}">
                <a16:creationId xmlns:a16="http://schemas.microsoft.com/office/drawing/2014/main" id="{20667932-CFFE-4514-9638-7A56580345D0}"/>
              </a:ext>
            </a:extLst>
          </p:cNvPr>
          <p:cNvSpPr/>
          <p:nvPr/>
        </p:nvSpPr>
        <p:spPr>
          <a:xfrm>
            <a:off x="1340662" y="1579375"/>
            <a:ext cx="2058950" cy="498562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1BADBB5-E505-4139-B87D-2E8BF12F4737}"/>
              </a:ext>
            </a:extLst>
          </p:cNvPr>
          <p:cNvSpPr txBox="1"/>
          <p:nvPr/>
        </p:nvSpPr>
        <p:spPr>
          <a:xfrm>
            <a:off x="1351982" y="1986166"/>
            <a:ext cx="9289032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88838" y="3012290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latin typeface="+mn-ea"/>
              </a:rPr>
              <a:t>研究動機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383238" y="2311326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7626533" y="3910853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Connector 137"/>
          <p:cNvCxnSpPr/>
          <p:nvPr/>
        </p:nvCxnSpPr>
        <p:spPr>
          <a:xfrm>
            <a:off x="4747815" y="2281891"/>
            <a:ext cx="0" cy="3390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8"/>
          <p:cNvCxnSpPr/>
          <p:nvPr/>
        </p:nvCxnSpPr>
        <p:spPr>
          <a:xfrm>
            <a:off x="7628554" y="2281891"/>
            <a:ext cx="0" cy="3390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31"/>
          <p:cNvSpPr txBox="1">
            <a:spLocks noChangeArrowheads="1"/>
          </p:cNvSpPr>
          <p:nvPr/>
        </p:nvSpPr>
        <p:spPr bwMode="auto">
          <a:xfrm>
            <a:off x="2588813" y="2087021"/>
            <a:ext cx="14414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请输入你的标题</a:t>
            </a:r>
            <a:endParaRPr lang="id-ID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C1B6DCF-4E33-4601-A1FB-ADA8D3BB1923}"/>
              </a:ext>
            </a:extLst>
          </p:cNvPr>
          <p:cNvGrpSpPr/>
          <p:nvPr/>
        </p:nvGrpSpPr>
        <p:grpSpPr>
          <a:xfrm>
            <a:off x="2317166" y="2530167"/>
            <a:ext cx="7717828" cy="1749909"/>
            <a:chOff x="2317166" y="2530167"/>
            <a:chExt cx="7717828" cy="1749909"/>
          </a:xfrm>
        </p:grpSpPr>
        <p:sp>
          <p:nvSpPr>
            <p:cNvPr id="11" name="Rectangle 13"/>
            <p:cNvSpPr/>
            <p:nvPr/>
          </p:nvSpPr>
          <p:spPr bwMode="auto">
            <a:xfrm>
              <a:off x="2363540" y="2809956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Rectangle 14"/>
            <p:cNvSpPr/>
            <p:nvPr/>
          </p:nvSpPr>
          <p:spPr bwMode="auto">
            <a:xfrm>
              <a:off x="2363540" y="2961132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Rectangle 15"/>
            <p:cNvSpPr/>
            <p:nvPr/>
          </p:nvSpPr>
          <p:spPr bwMode="auto">
            <a:xfrm>
              <a:off x="2363540" y="3114497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Rectangle 16"/>
            <p:cNvSpPr/>
            <p:nvPr/>
          </p:nvSpPr>
          <p:spPr bwMode="auto">
            <a:xfrm>
              <a:off x="2363540" y="3265671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5" name="Rectangle 17"/>
            <p:cNvSpPr/>
            <p:nvPr/>
          </p:nvSpPr>
          <p:spPr bwMode="auto">
            <a:xfrm>
              <a:off x="2363540" y="3419037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Rectangle 18"/>
            <p:cNvSpPr/>
            <p:nvPr/>
          </p:nvSpPr>
          <p:spPr bwMode="auto">
            <a:xfrm>
              <a:off x="2363540" y="357021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Rectangle 19"/>
            <p:cNvSpPr/>
            <p:nvPr/>
          </p:nvSpPr>
          <p:spPr bwMode="auto">
            <a:xfrm>
              <a:off x="2363540" y="3723578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Rectangle 20"/>
            <p:cNvSpPr/>
            <p:nvPr/>
          </p:nvSpPr>
          <p:spPr bwMode="auto">
            <a:xfrm>
              <a:off x="2363540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Rectangle 21"/>
            <p:cNvSpPr/>
            <p:nvPr/>
          </p:nvSpPr>
          <p:spPr bwMode="auto">
            <a:xfrm>
              <a:off x="2363540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Rectangle 22"/>
            <p:cNvSpPr/>
            <p:nvPr/>
          </p:nvSpPr>
          <p:spPr bwMode="auto">
            <a:xfrm>
              <a:off x="2363540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Rectangle 23"/>
            <p:cNvSpPr/>
            <p:nvPr/>
          </p:nvSpPr>
          <p:spPr bwMode="auto">
            <a:xfrm>
              <a:off x="2878277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" name="Rectangle 24"/>
            <p:cNvSpPr/>
            <p:nvPr/>
          </p:nvSpPr>
          <p:spPr bwMode="auto">
            <a:xfrm>
              <a:off x="2878277" y="296113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3" name="Rectangle 25"/>
            <p:cNvSpPr/>
            <p:nvPr/>
          </p:nvSpPr>
          <p:spPr bwMode="auto">
            <a:xfrm>
              <a:off x="2878277" y="3114497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4" name="Rectangle 26"/>
            <p:cNvSpPr/>
            <p:nvPr/>
          </p:nvSpPr>
          <p:spPr bwMode="auto">
            <a:xfrm>
              <a:off x="2878277" y="3265671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5" name="Rectangle 27"/>
            <p:cNvSpPr/>
            <p:nvPr/>
          </p:nvSpPr>
          <p:spPr bwMode="auto">
            <a:xfrm>
              <a:off x="2878277" y="3419037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Rectangle 28"/>
            <p:cNvSpPr/>
            <p:nvPr/>
          </p:nvSpPr>
          <p:spPr bwMode="auto">
            <a:xfrm>
              <a:off x="2878277" y="357021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Rectangle 29"/>
            <p:cNvSpPr/>
            <p:nvPr/>
          </p:nvSpPr>
          <p:spPr bwMode="auto">
            <a:xfrm>
              <a:off x="2878277" y="3723578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Rectangle 30"/>
            <p:cNvSpPr/>
            <p:nvPr/>
          </p:nvSpPr>
          <p:spPr bwMode="auto">
            <a:xfrm>
              <a:off x="2878277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" name="Rectangle 31"/>
            <p:cNvSpPr/>
            <p:nvPr/>
          </p:nvSpPr>
          <p:spPr bwMode="auto">
            <a:xfrm>
              <a:off x="2878277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Rectangle 32"/>
            <p:cNvSpPr/>
            <p:nvPr/>
          </p:nvSpPr>
          <p:spPr bwMode="auto">
            <a:xfrm>
              <a:off x="2878277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Rectangle 33"/>
            <p:cNvSpPr/>
            <p:nvPr/>
          </p:nvSpPr>
          <p:spPr bwMode="auto">
            <a:xfrm>
              <a:off x="3401774" y="2809956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Rectangle 34"/>
            <p:cNvSpPr/>
            <p:nvPr/>
          </p:nvSpPr>
          <p:spPr bwMode="auto">
            <a:xfrm>
              <a:off x="3401774" y="296113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Rectangle 35"/>
            <p:cNvSpPr/>
            <p:nvPr/>
          </p:nvSpPr>
          <p:spPr bwMode="auto">
            <a:xfrm>
              <a:off x="3401774" y="311449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Rectangle 36"/>
            <p:cNvSpPr/>
            <p:nvPr/>
          </p:nvSpPr>
          <p:spPr bwMode="auto">
            <a:xfrm>
              <a:off x="3401774" y="3265671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5" name="Rectangle 37"/>
            <p:cNvSpPr/>
            <p:nvPr/>
          </p:nvSpPr>
          <p:spPr bwMode="auto">
            <a:xfrm>
              <a:off x="3401774" y="341903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Rectangle 38"/>
            <p:cNvSpPr/>
            <p:nvPr/>
          </p:nvSpPr>
          <p:spPr bwMode="auto">
            <a:xfrm>
              <a:off x="3401774" y="357021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7" name="Rectangle 39"/>
            <p:cNvSpPr/>
            <p:nvPr/>
          </p:nvSpPr>
          <p:spPr bwMode="auto">
            <a:xfrm>
              <a:off x="3401774" y="3723578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" name="Rectangle 40"/>
            <p:cNvSpPr/>
            <p:nvPr/>
          </p:nvSpPr>
          <p:spPr bwMode="auto">
            <a:xfrm>
              <a:off x="3401774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9" name="Rectangle 41"/>
            <p:cNvSpPr/>
            <p:nvPr/>
          </p:nvSpPr>
          <p:spPr bwMode="auto">
            <a:xfrm>
              <a:off x="3401774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Rectangle 42"/>
            <p:cNvSpPr/>
            <p:nvPr/>
          </p:nvSpPr>
          <p:spPr bwMode="auto">
            <a:xfrm>
              <a:off x="3401774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1" name="Rectangle 43"/>
            <p:cNvSpPr/>
            <p:nvPr/>
          </p:nvSpPr>
          <p:spPr bwMode="auto">
            <a:xfrm>
              <a:off x="3916511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Rectangle 44"/>
            <p:cNvSpPr/>
            <p:nvPr/>
          </p:nvSpPr>
          <p:spPr bwMode="auto">
            <a:xfrm>
              <a:off x="3916511" y="296113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3" name="Rectangle 45"/>
            <p:cNvSpPr/>
            <p:nvPr/>
          </p:nvSpPr>
          <p:spPr bwMode="auto">
            <a:xfrm>
              <a:off x="3916511" y="3114497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" name="Rectangle 46"/>
            <p:cNvSpPr/>
            <p:nvPr/>
          </p:nvSpPr>
          <p:spPr bwMode="auto">
            <a:xfrm>
              <a:off x="3916511" y="3265671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Rectangle 47"/>
            <p:cNvSpPr/>
            <p:nvPr/>
          </p:nvSpPr>
          <p:spPr bwMode="auto">
            <a:xfrm>
              <a:off x="3916511" y="341903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6" name="Rectangle 48"/>
            <p:cNvSpPr/>
            <p:nvPr/>
          </p:nvSpPr>
          <p:spPr bwMode="auto">
            <a:xfrm>
              <a:off x="3916511" y="357021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7" name="Rectangle 49"/>
            <p:cNvSpPr/>
            <p:nvPr/>
          </p:nvSpPr>
          <p:spPr bwMode="auto">
            <a:xfrm>
              <a:off x="3916511" y="3723578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8" name="Rectangle 50"/>
            <p:cNvSpPr/>
            <p:nvPr/>
          </p:nvSpPr>
          <p:spPr bwMode="auto">
            <a:xfrm>
              <a:off x="3916511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" name="Rectangle 51"/>
            <p:cNvSpPr/>
            <p:nvPr/>
          </p:nvSpPr>
          <p:spPr bwMode="auto">
            <a:xfrm>
              <a:off x="3916511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0" name="Rectangle 52"/>
            <p:cNvSpPr/>
            <p:nvPr/>
          </p:nvSpPr>
          <p:spPr bwMode="auto">
            <a:xfrm>
              <a:off x="3916511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Rectangle 54"/>
            <p:cNvSpPr/>
            <p:nvPr/>
          </p:nvSpPr>
          <p:spPr bwMode="auto">
            <a:xfrm>
              <a:off x="5235111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2" name="Rectangle 55"/>
            <p:cNvSpPr/>
            <p:nvPr/>
          </p:nvSpPr>
          <p:spPr bwMode="auto">
            <a:xfrm>
              <a:off x="5235111" y="296113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3" name="Rectangle 56"/>
            <p:cNvSpPr/>
            <p:nvPr/>
          </p:nvSpPr>
          <p:spPr bwMode="auto">
            <a:xfrm>
              <a:off x="5235111" y="311449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4" name="Rectangle 57"/>
            <p:cNvSpPr/>
            <p:nvPr/>
          </p:nvSpPr>
          <p:spPr bwMode="auto">
            <a:xfrm>
              <a:off x="5235111" y="3265671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5" name="Rectangle 58"/>
            <p:cNvSpPr/>
            <p:nvPr/>
          </p:nvSpPr>
          <p:spPr bwMode="auto">
            <a:xfrm>
              <a:off x="5235111" y="341903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6" name="Rectangle 59"/>
            <p:cNvSpPr/>
            <p:nvPr/>
          </p:nvSpPr>
          <p:spPr bwMode="auto">
            <a:xfrm>
              <a:off x="5235111" y="357021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7" name="Rectangle 60"/>
            <p:cNvSpPr/>
            <p:nvPr/>
          </p:nvSpPr>
          <p:spPr bwMode="auto">
            <a:xfrm>
              <a:off x="5235111" y="3723578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8" name="Rectangle 61"/>
            <p:cNvSpPr/>
            <p:nvPr/>
          </p:nvSpPr>
          <p:spPr bwMode="auto">
            <a:xfrm>
              <a:off x="5235111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9" name="Rectangle 62"/>
            <p:cNvSpPr/>
            <p:nvPr/>
          </p:nvSpPr>
          <p:spPr bwMode="auto">
            <a:xfrm>
              <a:off x="5235111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0" name="Rectangle 63"/>
            <p:cNvSpPr/>
            <p:nvPr/>
          </p:nvSpPr>
          <p:spPr bwMode="auto">
            <a:xfrm>
              <a:off x="5235111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" name="Rectangle 64"/>
            <p:cNvSpPr/>
            <p:nvPr/>
          </p:nvSpPr>
          <p:spPr bwMode="auto">
            <a:xfrm>
              <a:off x="5749846" y="2809956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" name="Rectangle 65"/>
            <p:cNvSpPr/>
            <p:nvPr/>
          </p:nvSpPr>
          <p:spPr bwMode="auto">
            <a:xfrm>
              <a:off x="5749846" y="2961132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" name="Rectangle 67"/>
            <p:cNvSpPr/>
            <p:nvPr/>
          </p:nvSpPr>
          <p:spPr bwMode="auto">
            <a:xfrm>
              <a:off x="5749846" y="311449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4" name="Rectangle 68"/>
            <p:cNvSpPr/>
            <p:nvPr/>
          </p:nvSpPr>
          <p:spPr bwMode="auto">
            <a:xfrm>
              <a:off x="5749846" y="3265671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5" name="Rectangle 69"/>
            <p:cNvSpPr/>
            <p:nvPr/>
          </p:nvSpPr>
          <p:spPr bwMode="auto">
            <a:xfrm>
              <a:off x="5749846" y="341903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6" name="Rectangle 70"/>
            <p:cNvSpPr/>
            <p:nvPr/>
          </p:nvSpPr>
          <p:spPr bwMode="auto">
            <a:xfrm>
              <a:off x="5749846" y="357021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7" name="Rectangle 71"/>
            <p:cNvSpPr/>
            <p:nvPr/>
          </p:nvSpPr>
          <p:spPr bwMode="auto">
            <a:xfrm>
              <a:off x="5749846" y="3723578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8" name="Rectangle 72"/>
            <p:cNvSpPr/>
            <p:nvPr/>
          </p:nvSpPr>
          <p:spPr bwMode="auto">
            <a:xfrm>
              <a:off x="5749846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9" name="Rectangle 73"/>
            <p:cNvSpPr/>
            <p:nvPr/>
          </p:nvSpPr>
          <p:spPr bwMode="auto">
            <a:xfrm>
              <a:off x="5749846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0" name="Rectangle 74"/>
            <p:cNvSpPr/>
            <p:nvPr/>
          </p:nvSpPr>
          <p:spPr bwMode="auto">
            <a:xfrm>
              <a:off x="5749846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1" name="Rectangle 75"/>
            <p:cNvSpPr/>
            <p:nvPr/>
          </p:nvSpPr>
          <p:spPr bwMode="auto">
            <a:xfrm>
              <a:off x="6273345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2" name="Rectangle 76"/>
            <p:cNvSpPr/>
            <p:nvPr/>
          </p:nvSpPr>
          <p:spPr bwMode="auto">
            <a:xfrm>
              <a:off x="6273345" y="296113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3" name="Rectangle 77"/>
            <p:cNvSpPr/>
            <p:nvPr/>
          </p:nvSpPr>
          <p:spPr bwMode="auto">
            <a:xfrm>
              <a:off x="6273345" y="3114497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4" name="Rectangle 78"/>
            <p:cNvSpPr/>
            <p:nvPr/>
          </p:nvSpPr>
          <p:spPr bwMode="auto">
            <a:xfrm>
              <a:off x="6273345" y="3265671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5" name="Rectangle 79"/>
            <p:cNvSpPr/>
            <p:nvPr/>
          </p:nvSpPr>
          <p:spPr bwMode="auto">
            <a:xfrm>
              <a:off x="6273345" y="3419037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6" name="Rectangle 80"/>
            <p:cNvSpPr/>
            <p:nvPr/>
          </p:nvSpPr>
          <p:spPr bwMode="auto">
            <a:xfrm>
              <a:off x="6273345" y="357021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7" name="Rectangle 81"/>
            <p:cNvSpPr/>
            <p:nvPr/>
          </p:nvSpPr>
          <p:spPr bwMode="auto">
            <a:xfrm>
              <a:off x="6273345" y="3723578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8" name="Rectangle 82"/>
            <p:cNvSpPr/>
            <p:nvPr/>
          </p:nvSpPr>
          <p:spPr bwMode="auto">
            <a:xfrm>
              <a:off x="6273345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9" name="Rectangle 83"/>
            <p:cNvSpPr/>
            <p:nvPr/>
          </p:nvSpPr>
          <p:spPr bwMode="auto">
            <a:xfrm>
              <a:off x="6273345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0" name="Rectangle 84"/>
            <p:cNvSpPr/>
            <p:nvPr/>
          </p:nvSpPr>
          <p:spPr bwMode="auto">
            <a:xfrm>
              <a:off x="6273345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1" name="Rectangle 85"/>
            <p:cNvSpPr/>
            <p:nvPr/>
          </p:nvSpPr>
          <p:spPr bwMode="auto">
            <a:xfrm>
              <a:off x="6788080" y="2809956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2" name="Rectangle 86"/>
            <p:cNvSpPr/>
            <p:nvPr/>
          </p:nvSpPr>
          <p:spPr bwMode="auto">
            <a:xfrm>
              <a:off x="6788080" y="296113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3" name="Rectangle 88"/>
            <p:cNvSpPr/>
            <p:nvPr/>
          </p:nvSpPr>
          <p:spPr bwMode="auto">
            <a:xfrm>
              <a:off x="6788080" y="311449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4" name="Rectangle 89"/>
            <p:cNvSpPr/>
            <p:nvPr/>
          </p:nvSpPr>
          <p:spPr bwMode="auto">
            <a:xfrm>
              <a:off x="6788080" y="3265671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5" name="Rectangle 90"/>
            <p:cNvSpPr/>
            <p:nvPr/>
          </p:nvSpPr>
          <p:spPr bwMode="auto">
            <a:xfrm>
              <a:off x="6788080" y="341903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6" name="Rectangle 91"/>
            <p:cNvSpPr/>
            <p:nvPr/>
          </p:nvSpPr>
          <p:spPr bwMode="auto">
            <a:xfrm>
              <a:off x="6788080" y="357021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7" name="Rectangle 92"/>
            <p:cNvSpPr/>
            <p:nvPr/>
          </p:nvSpPr>
          <p:spPr bwMode="auto">
            <a:xfrm>
              <a:off x="6788080" y="3723578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8" name="Rectangle 93"/>
            <p:cNvSpPr/>
            <p:nvPr/>
          </p:nvSpPr>
          <p:spPr bwMode="auto">
            <a:xfrm>
              <a:off x="6788080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" name="Rectangle 94"/>
            <p:cNvSpPr/>
            <p:nvPr/>
          </p:nvSpPr>
          <p:spPr bwMode="auto">
            <a:xfrm>
              <a:off x="6788080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0" name="Rectangle 95"/>
            <p:cNvSpPr/>
            <p:nvPr/>
          </p:nvSpPr>
          <p:spPr bwMode="auto">
            <a:xfrm>
              <a:off x="6788080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1" name="Rectangle 97"/>
            <p:cNvSpPr/>
            <p:nvPr/>
          </p:nvSpPr>
          <p:spPr bwMode="auto">
            <a:xfrm>
              <a:off x="8115442" y="2809956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" name="Rectangle 98"/>
            <p:cNvSpPr/>
            <p:nvPr/>
          </p:nvSpPr>
          <p:spPr bwMode="auto">
            <a:xfrm>
              <a:off x="8115442" y="2961132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3" name="Rectangle 99"/>
            <p:cNvSpPr/>
            <p:nvPr/>
          </p:nvSpPr>
          <p:spPr bwMode="auto">
            <a:xfrm>
              <a:off x="8115442" y="3114497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4" name="Rectangle 100"/>
            <p:cNvSpPr/>
            <p:nvPr/>
          </p:nvSpPr>
          <p:spPr bwMode="auto">
            <a:xfrm>
              <a:off x="8115442" y="3265671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5" name="Rectangle 101"/>
            <p:cNvSpPr/>
            <p:nvPr/>
          </p:nvSpPr>
          <p:spPr bwMode="auto">
            <a:xfrm>
              <a:off x="8115442" y="341903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6" name="Rectangle 102"/>
            <p:cNvSpPr/>
            <p:nvPr/>
          </p:nvSpPr>
          <p:spPr bwMode="auto">
            <a:xfrm>
              <a:off x="8115442" y="357021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7" name="Rectangle 103"/>
            <p:cNvSpPr/>
            <p:nvPr/>
          </p:nvSpPr>
          <p:spPr bwMode="auto">
            <a:xfrm>
              <a:off x="8115442" y="3723578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8" name="Rectangle 104"/>
            <p:cNvSpPr/>
            <p:nvPr/>
          </p:nvSpPr>
          <p:spPr bwMode="auto">
            <a:xfrm>
              <a:off x="8115442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9" name="Rectangle 105"/>
            <p:cNvSpPr/>
            <p:nvPr/>
          </p:nvSpPr>
          <p:spPr bwMode="auto">
            <a:xfrm>
              <a:off x="8115442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0" name="Rectangle 106"/>
            <p:cNvSpPr/>
            <p:nvPr/>
          </p:nvSpPr>
          <p:spPr bwMode="auto">
            <a:xfrm>
              <a:off x="8115442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" name="Rectangle 107"/>
            <p:cNvSpPr/>
            <p:nvPr/>
          </p:nvSpPr>
          <p:spPr bwMode="auto">
            <a:xfrm>
              <a:off x="8630179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" name="Rectangle 108"/>
            <p:cNvSpPr/>
            <p:nvPr/>
          </p:nvSpPr>
          <p:spPr bwMode="auto">
            <a:xfrm>
              <a:off x="8630179" y="296113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" name="Rectangle 109"/>
            <p:cNvSpPr/>
            <p:nvPr/>
          </p:nvSpPr>
          <p:spPr bwMode="auto">
            <a:xfrm>
              <a:off x="8630179" y="311449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" name="Rectangle 110"/>
            <p:cNvSpPr/>
            <p:nvPr/>
          </p:nvSpPr>
          <p:spPr bwMode="auto">
            <a:xfrm>
              <a:off x="8630179" y="3265671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5" name="Rectangle 111"/>
            <p:cNvSpPr/>
            <p:nvPr/>
          </p:nvSpPr>
          <p:spPr bwMode="auto">
            <a:xfrm>
              <a:off x="8630179" y="341903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6" name="Rectangle 112"/>
            <p:cNvSpPr/>
            <p:nvPr/>
          </p:nvSpPr>
          <p:spPr bwMode="auto">
            <a:xfrm>
              <a:off x="8630179" y="357021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7" name="Rectangle 113"/>
            <p:cNvSpPr/>
            <p:nvPr/>
          </p:nvSpPr>
          <p:spPr bwMode="auto">
            <a:xfrm>
              <a:off x="8630179" y="3723578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8" name="Rectangle 114"/>
            <p:cNvSpPr/>
            <p:nvPr/>
          </p:nvSpPr>
          <p:spPr bwMode="auto">
            <a:xfrm>
              <a:off x="8630179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" name="Rectangle 115"/>
            <p:cNvSpPr/>
            <p:nvPr/>
          </p:nvSpPr>
          <p:spPr bwMode="auto">
            <a:xfrm>
              <a:off x="8630179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" name="Rectangle 116"/>
            <p:cNvSpPr/>
            <p:nvPr/>
          </p:nvSpPr>
          <p:spPr bwMode="auto">
            <a:xfrm>
              <a:off x="8630179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1" name="Rectangle 117"/>
            <p:cNvSpPr/>
            <p:nvPr/>
          </p:nvSpPr>
          <p:spPr bwMode="auto">
            <a:xfrm>
              <a:off x="9153676" y="2809956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2" name="Rectangle 118"/>
            <p:cNvSpPr/>
            <p:nvPr/>
          </p:nvSpPr>
          <p:spPr bwMode="auto">
            <a:xfrm>
              <a:off x="9153676" y="2961132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3" name="Rectangle 119"/>
            <p:cNvSpPr/>
            <p:nvPr/>
          </p:nvSpPr>
          <p:spPr bwMode="auto">
            <a:xfrm>
              <a:off x="9153676" y="3114497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4" name="Rectangle 120"/>
            <p:cNvSpPr/>
            <p:nvPr/>
          </p:nvSpPr>
          <p:spPr bwMode="auto">
            <a:xfrm>
              <a:off x="9153676" y="3265671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5" name="Rectangle 121"/>
            <p:cNvSpPr/>
            <p:nvPr/>
          </p:nvSpPr>
          <p:spPr bwMode="auto">
            <a:xfrm>
              <a:off x="9153676" y="3419037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6" name="Rectangle 122"/>
            <p:cNvSpPr/>
            <p:nvPr/>
          </p:nvSpPr>
          <p:spPr bwMode="auto">
            <a:xfrm>
              <a:off x="9153676" y="3570212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7" name="Rectangle 123"/>
            <p:cNvSpPr/>
            <p:nvPr/>
          </p:nvSpPr>
          <p:spPr bwMode="auto">
            <a:xfrm>
              <a:off x="9153676" y="3723578"/>
              <a:ext cx="335126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8" name="Rectangle 124"/>
            <p:cNvSpPr/>
            <p:nvPr/>
          </p:nvSpPr>
          <p:spPr bwMode="auto">
            <a:xfrm>
              <a:off x="9153676" y="3874752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9" name="Rectangle 125"/>
            <p:cNvSpPr/>
            <p:nvPr/>
          </p:nvSpPr>
          <p:spPr bwMode="auto">
            <a:xfrm>
              <a:off x="9153676" y="4028117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0" name="Rectangle 126"/>
            <p:cNvSpPr/>
            <p:nvPr/>
          </p:nvSpPr>
          <p:spPr bwMode="auto">
            <a:xfrm>
              <a:off x="9153676" y="4179293"/>
              <a:ext cx="335126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1" name="Rectangle 127"/>
            <p:cNvSpPr/>
            <p:nvPr/>
          </p:nvSpPr>
          <p:spPr bwMode="auto">
            <a:xfrm>
              <a:off x="9668413" y="2809956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2" name="Rectangle 128"/>
            <p:cNvSpPr/>
            <p:nvPr/>
          </p:nvSpPr>
          <p:spPr bwMode="auto">
            <a:xfrm>
              <a:off x="9668413" y="2961132"/>
              <a:ext cx="335124" cy="100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3" name="Rectangle 129"/>
            <p:cNvSpPr/>
            <p:nvPr/>
          </p:nvSpPr>
          <p:spPr bwMode="auto">
            <a:xfrm>
              <a:off x="9668413" y="311449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4" name="Rectangle 130"/>
            <p:cNvSpPr/>
            <p:nvPr/>
          </p:nvSpPr>
          <p:spPr bwMode="auto">
            <a:xfrm>
              <a:off x="9668413" y="3265671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5" name="Rectangle 131"/>
            <p:cNvSpPr/>
            <p:nvPr/>
          </p:nvSpPr>
          <p:spPr bwMode="auto">
            <a:xfrm>
              <a:off x="9668413" y="341903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6" name="Rectangle 132"/>
            <p:cNvSpPr/>
            <p:nvPr/>
          </p:nvSpPr>
          <p:spPr bwMode="auto">
            <a:xfrm>
              <a:off x="9668413" y="357021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7" name="Rectangle 133"/>
            <p:cNvSpPr/>
            <p:nvPr/>
          </p:nvSpPr>
          <p:spPr bwMode="auto">
            <a:xfrm>
              <a:off x="9668413" y="3723578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8" name="Rectangle 134"/>
            <p:cNvSpPr/>
            <p:nvPr/>
          </p:nvSpPr>
          <p:spPr bwMode="auto">
            <a:xfrm>
              <a:off x="9668413" y="3874752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9" name="Rectangle 135"/>
            <p:cNvSpPr/>
            <p:nvPr/>
          </p:nvSpPr>
          <p:spPr bwMode="auto">
            <a:xfrm>
              <a:off x="9668413" y="4028117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0" name="Rectangle 136"/>
            <p:cNvSpPr/>
            <p:nvPr/>
          </p:nvSpPr>
          <p:spPr bwMode="auto">
            <a:xfrm>
              <a:off x="9668413" y="4179293"/>
              <a:ext cx="335124" cy="10078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7" name="Rounded Rectangle 143"/>
            <p:cNvSpPr/>
            <p:nvPr/>
          </p:nvSpPr>
          <p:spPr>
            <a:xfrm>
              <a:off x="2317166" y="2530167"/>
              <a:ext cx="1969804" cy="56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/>
              </a:endParaRPr>
            </a:p>
          </p:txBody>
        </p:sp>
        <p:sp>
          <p:nvSpPr>
            <p:cNvPr id="139" name="Rounded Rectangle 145"/>
            <p:cNvSpPr/>
            <p:nvPr/>
          </p:nvSpPr>
          <p:spPr>
            <a:xfrm>
              <a:off x="5167825" y="2546095"/>
              <a:ext cx="1969804" cy="56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/>
              </a:endParaRPr>
            </a:p>
          </p:txBody>
        </p:sp>
        <p:sp>
          <p:nvSpPr>
            <p:cNvPr id="141" name="Rounded Rectangle 147"/>
            <p:cNvSpPr/>
            <p:nvPr/>
          </p:nvSpPr>
          <p:spPr>
            <a:xfrm>
              <a:off x="8065190" y="2546095"/>
              <a:ext cx="1969804" cy="56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/>
              </a:endParaRPr>
            </a:p>
          </p:txBody>
        </p:sp>
      </p:grpSp>
      <p:sp>
        <p:nvSpPr>
          <p:cNvPr id="144" name="TextBox 31"/>
          <p:cNvSpPr txBox="1">
            <a:spLocks noChangeArrowheads="1"/>
          </p:cNvSpPr>
          <p:nvPr/>
        </p:nvSpPr>
        <p:spPr bwMode="auto">
          <a:xfrm>
            <a:off x="5445873" y="2060848"/>
            <a:ext cx="14414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请输入你的标题</a:t>
            </a:r>
            <a:endParaRPr lang="id-ID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sp>
        <p:nvSpPr>
          <p:cNvPr id="145" name="TextBox 31"/>
          <p:cNvSpPr txBox="1">
            <a:spLocks noChangeArrowheads="1"/>
          </p:cNvSpPr>
          <p:nvPr/>
        </p:nvSpPr>
        <p:spPr bwMode="auto">
          <a:xfrm>
            <a:off x="8326193" y="2060848"/>
            <a:ext cx="14414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Aparajita" panose="020B0604020202020204" pitchFamily="34" charset="0"/>
              </a:rPr>
              <a:t>请输入你的标题</a:t>
            </a:r>
            <a:endParaRPr lang="id-ID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Aparajita" panose="020B0604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286818" y="4365104"/>
            <a:ext cx="2224212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z="1400" spc="3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167138" y="4365104"/>
            <a:ext cx="2224212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z="1400" spc="3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975450" y="4365104"/>
            <a:ext cx="2224212" cy="1347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zh-CN" altLang="en-US" sz="1400" spc="300" dirty="0"/>
          </a:p>
        </p:txBody>
      </p:sp>
    </p:spTree>
    <p:extLst>
      <p:ext uri="{BB962C8B-B14F-4D97-AF65-F5344CB8AC3E}">
        <p14:creationId xmlns:p14="http://schemas.microsoft.com/office/powerpoint/2010/main" val="3375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44" grpId="0"/>
      <p:bldP spid="145" grpId="0"/>
      <p:bldP spid="146" grpId="0"/>
      <p:bldP spid="147" grpId="0"/>
      <p:bldP spid="1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97873" y="6113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en-US" altLang="zh-CN" b="1" dirty="0"/>
              <a:t>  </a:t>
            </a:r>
            <a:r>
              <a:rPr lang="zh-CN" altLang="en-US" b="1" dirty="0"/>
              <a:t>请输入你的题目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539010" y="1861720"/>
            <a:ext cx="2943690" cy="4206513"/>
            <a:chOff x="9284021" y="3522557"/>
            <a:chExt cx="5905752" cy="8439279"/>
          </a:xfrm>
        </p:grpSpPr>
        <p:grpSp>
          <p:nvGrpSpPr>
            <p:cNvPr id="6" name="Group 5"/>
            <p:cNvGrpSpPr/>
            <p:nvPr/>
          </p:nvGrpSpPr>
          <p:grpSpPr>
            <a:xfrm>
              <a:off x="11662085" y="6398163"/>
              <a:ext cx="2334579" cy="4821669"/>
              <a:chOff x="11662085" y="6398163"/>
              <a:chExt cx="2334579" cy="4821669"/>
            </a:xfrm>
            <a:solidFill>
              <a:schemeClr val="accent3"/>
            </a:solidFill>
          </p:grpSpPr>
          <p:sp>
            <p:nvSpPr>
              <p:cNvPr id="7" name="Freeform 123"/>
              <p:cNvSpPr>
                <a:spLocks noChangeArrowheads="1"/>
              </p:cNvSpPr>
              <p:nvPr/>
            </p:nvSpPr>
            <p:spPr bwMode="auto">
              <a:xfrm>
                <a:off x="12238256" y="6398163"/>
                <a:ext cx="1187673" cy="3916586"/>
              </a:xfrm>
              <a:custGeom>
                <a:avLst/>
                <a:gdLst>
                  <a:gd name="T0" fmla="*/ 0 w 1934"/>
                  <a:gd name="T1" fmla="*/ 6364 h 6365"/>
                  <a:gd name="T2" fmla="*/ 0 w 1934"/>
                  <a:gd name="T3" fmla="*/ 0 h 6365"/>
                  <a:gd name="T4" fmla="*/ 1933 w 1934"/>
                  <a:gd name="T5" fmla="*/ 1529 h 6365"/>
                  <a:gd name="T6" fmla="*/ 1933 w 1934"/>
                  <a:gd name="T7" fmla="*/ 6364 h 6365"/>
                  <a:gd name="T8" fmla="*/ 0 w 1934"/>
                  <a:gd name="T9" fmla="*/ 6364 h 6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4" h="6365">
                    <a:moveTo>
                      <a:pt x="0" y="6364"/>
                    </a:moveTo>
                    <a:lnTo>
                      <a:pt x="0" y="0"/>
                    </a:lnTo>
                    <a:lnTo>
                      <a:pt x="1933" y="1529"/>
                    </a:lnTo>
                    <a:lnTo>
                      <a:pt x="1933" y="6364"/>
                    </a:lnTo>
                    <a:lnTo>
                      <a:pt x="0" y="6364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" name="Freeform 126"/>
              <p:cNvSpPr>
                <a:spLocks noChangeArrowheads="1"/>
              </p:cNvSpPr>
              <p:nvPr/>
            </p:nvSpPr>
            <p:spPr bwMode="auto">
              <a:xfrm>
                <a:off x="11662085" y="10214185"/>
                <a:ext cx="2334579" cy="1005647"/>
              </a:xfrm>
              <a:custGeom>
                <a:avLst/>
                <a:gdLst>
                  <a:gd name="T0" fmla="*/ 1895 w 3798"/>
                  <a:gd name="T1" fmla="*/ 1641 h 1642"/>
                  <a:gd name="T2" fmla="*/ 3797 w 3798"/>
                  <a:gd name="T3" fmla="*/ 0 h 1642"/>
                  <a:gd name="T4" fmla="*/ 1895 w 3798"/>
                  <a:gd name="T5" fmla="*/ 0 h 1642"/>
                  <a:gd name="T6" fmla="*/ 0 w 3798"/>
                  <a:gd name="T7" fmla="*/ 0 h 1642"/>
                  <a:gd name="T8" fmla="*/ 1895 w 3798"/>
                  <a:gd name="T9" fmla="*/ 1641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8" h="1642">
                    <a:moveTo>
                      <a:pt x="1895" y="1641"/>
                    </a:moveTo>
                    <a:lnTo>
                      <a:pt x="3797" y="0"/>
                    </a:lnTo>
                    <a:lnTo>
                      <a:pt x="1895" y="0"/>
                    </a:lnTo>
                    <a:lnTo>
                      <a:pt x="0" y="0"/>
                    </a:lnTo>
                    <a:lnTo>
                      <a:pt x="1895" y="1641"/>
                    </a:lnTo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3"/>
            <p:cNvGrpSpPr/>
            <p:nvPr/>
          </p:nvGrpSpPr>
          <p:grpSpPr>
            <a:xfrm>
              <a:off x="12849758" y="3522557"/>
              <a:ext cx="2340015" cy="6196958"/>
              <a:chOff x="12849758" y="3522557"/>
              <a:chExt cx="2340015" cy="6196958"/>
            </a:xfrm>
            <a:solidFill>
              <a:schemeClr val="accent2"/>
            </a:solidFill>
          </p:grpSpPr>
          <p:sp>
            <p:nvSpPr>
              <p:cNvPr id="10" name="Freeform 119"/>
              <p:cNvSpPr>
                <a:spLocks noChangeArrowheads="1"/>
              </p:cNvSpPr>
              <p:nvPr/>
            </p:nvSpPr>
            <p:spPr bwMode="auto">
              <a:xfrm>
                <a:off x="13428647" y="4427639"/>
                <a:ext cx="1182237" cy="5291876"/>
              </a:xfrm>
              <a:custGeom>
                <a:avLst/>
                <a:gdLst>
                  <a:gd name="T0" fmla="*/ 0 w 1927"/>
                  <a:gd name="T1" fmla="*/ 0 h 8596"/>
                  <a:gd name="T2" fmla="*/ 0 w 1927"/>
                  <a:gd name="T3" fmla="*/ 8595 h 8596"/>
                  <a:gd name="T4" fmla="*/ 1926 w 1927"/>
                  <a:gd name="T5" fmla="*/ 7072 h 8596"/>
                  <a:gd name="T6" fmla="*/ 1926 w 1927"/>
                  <a:gd name="T7" fmla="*/ 0 h 8596"/>
                  <a:gd name="T8" fmla="*/ 0 w 1927"/>
                  <a:gd name="T9" fmla="*/ 0 h 8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7" h="8596">
                    <a:moveTo>
                      <a:pt x="0" y="0"/>
                    </a:moveTo>
                    <a:lnTo>
                      <a:pt x="0" y="8595"/>
                    </a:lnTo>
                    <a:lnTo>
                      <a:pt x="1926" y="7072"/>
                    </a:lnTo>
                    <a:lnTo>
                      <a:pt x="1926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Freeform 121"/>
              <p:cNvSpPr>
                <a:spLocks noChangeArrowheads="1"/>
              </p:cNvSpPr>
              <p:nvPr/>
            </p:nvSpPr>
            <p:spPr bwMode="auto">
              <a:xfrm>
                <a:off x="12849758" y="3522557"/>
                <a:ext cx="2340015" cy="1005647"/>
              </a:xfrm>
              <a:custGeom>
                <a:avLst/>
                <a:gdLst>
                  <a:gd name="T0" fmla="*/ 1901 w 3804"/>
                  <a:gd name="T1" fmla="*/ 0 h 1641"/>
                  <a:gd name="T2" fmla="*/ 3803 w 3804"/>
                  <a:gd name="T3" fmla="*/ 1640 h 1641"/>
                  <a:gd name="T4" fmla="*/ 1901 w 3804"/>
                  <a:gd name="T5" fmla="*/ 1640 h 1641"/>
                  <a:gd name="T6" fmla="*/ 0 w 3804"/>
                  <a:gd name="T7" fmla="*/ 1640 h 1641"/>
                  <a:gd name="T8" fmla="*/ 1901 w 3804"/>
                  <a:gd name="T9" fmla="*/ 0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4" h="1641">
                    <a:moveTo>
                      <a:pt x="1901" y="0"/>
                    </a:moveTo>
                    <a:lnTo>
                      <a:pt x="3803" y="1640"/>
                    </a:lnTo>
                    <a:lnTo>
                      <a:pt x="1901" y="1640"/>
                    </a:lnTo>
                    <a:lnTo>
                      <a:pt x="0" y="1640"/>
                    </a:lnTo>
                    <a:lnTo>
                      <a:pt x="190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Group 4"/>
            <p:cNvGrpSpPr/>
            <p:nvPr/>
          </p:nvGrpSpPr>
          <p:grpSpPr>
            <a:xfrm>
              <a:off x="10471694" y="4155843"/>
              <a:ext cx="2337297" cy="4965721"/>
              <a:chOff x="10471694" y="4155843"/>
              <a:chExt cx="2337297" cy="4965721"/>
            </a:xfrm>
            <a:solidFill>
              <a:schemeClr val="accent1"/>
            </a:solidFill>
          </p:grpSpPr>
          <p:sp>
            <p:nvSpPr>
              <p:cNvPr id="13" name="Freeform 127"/>
              <p:cNvSpPr>
                <a:spLocks noChangeArrowheads="1"/>
              </p:cNvSpPr>
              <p:nvPr/>
            </p:nvSpPr>
            <p:spPr bwMode="auto">
              <a:xfrm>
                <a:off x="11050583" y="5058207"/>
                <a:ext cx="1182237" cy="4063357"/>
              </a:xfrm>
              <a:custGeom>
                <a:avLst/>
                <a:gdLst>
                  <a:gd name="T0" fmla="*/ 1926 w 1927"/>
                  <a:gd name="T1" fmla="*/ 0 h 6601"/>
                  <a:gd name="T2" fmla="*/ 1926 w 1927"/>
                  <a:gd name="T3" fmla="*/ 6600 h 6601"/>
                  <a:gd name="T4" fmla="*/ 0 w 1927"/>
                  <a:gd name="T5" fmla="*/ 5077 h 6601"/>
                  <a:gd name="T6" fmla="*/ 0 w 1927"/>
                  <a:gd name="T7" fmla="*/ 0 h 6601"/>
                  <a:gd name="T8" fmla="*/ 1926 w 1927"/>
                  <a:gd name="T9" fmla="*/ 0 h 6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7" h="6601">
                    <a:moveTo>
                      <a:pt x="1926" y="0"/>
                    </a:moveTo>
                    <a:lnTo>
                      <a:pt x="1926" y="6600"/>
                    </a:lnTo>
                    <a:lnTo>
                      <a:pt x="0" y="5077"/>
                    </a:lnTo>
                    <a:lnTo>
                      <a:pt x="0" y="0"/>
                    </a:lnTo>
                    <a:lnTo>
                      <a:pt x="1926" y="0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Freeform 129"/>
              <p:cNvSpPr>
                <a:spLocks noChangeArrowheads="1"/>
              </p:cNvSpPr>
              <p:nvPr/>
            </p:nvSpPr>
            <p:spPr bwMode="auto">
              <a:xfrm>
                <a:off x="10471694" y="4155843"/>
                <a:ext cx="2337297" cy="1005647"/>
              </a:xfrm>
              <a:custGeom>
                <a:avLst/>
                <a:gdLst>
                  <a:gd name="T0" fmla="*/ 1901 w 3803"/>
                  <a:gd name="T1" fmla="*/ 0 h 1642"/>
                  <a:gd name="T2" fmla="*/ 0 w 3803"/>
                  <a:gd name="T3" fmla="*/ 1641 h 1642"/>
                  <a:gd name="T4" fmla="*/ 1901 w 3803"/>
                  <a:gd name="T5" fmla="*/ 1641 h 1642"/>
                  <a:gd name="T6" fmla="*/ 3802 w 3803"/>
                  <a:gd name="T7" fmla="*/ 1641 h 1642"/>
                  <a:gd name="T8" fmla="*/ 1901 w 3803"/>
                  <a:gd name="T9" fmla="*/ 0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3" h="1642">
                    <a:moveTo>
                      <a:pt x="1901" y="0"/>
                    </a:moveTo>
                    <a:lnTo>
                      <a:pt x="0" y="1641"/>
                    </a:lnTo>
                    <a:lnTo>
                      <a:pt x="1901" y="1641"/>
                    </a:lnTo>
                    <a:lnTo>
                      <a:pt x="3802" y="1641"/>
                    </a:lnTo>
                    <a:lnTo>
                      <a:pt x="1901" y="0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Group 6"/>
            <p:cNvGrpSpPr/>
            <p:nvPr/>
          </p:nvGrpSpPr>
          <p:grpSpPr>
            <a:xfrm>
              <a:off x="9284021" y="6544933"/>
              <a:ext cx="2340015" cy="5416903"/>
              <a:chOff x="9284021" y="6544933"/>
              <a:chExt cx="2340015" cy="5416903"/>
            </a:xfrm>
          </p:grpSpPr>
          <p:sp>
            <p:nvSpPr>
              <p:cNvPr id="16" name="Freeform 130"/>
              <p:cNvSpPr>
                <a:spLocks noChangeArrowheads="1"/>
              </p:cNvSpPr>
              <p:nvPr/>
            </p:nvSpPr>
            <p:spPr bwMode="auto">
              <a:xfrm>
                <a:off x="9862910" y="6544933"/>
                <a:ext cx="1184955" cy="4514539"/>
              </a:xfrm>
              <a:custGeom>
                <a:avLst/>
                <a:gdLst>
                  <a:gd name="T0" fmla="*/ 1932 w 1933"/>
                  <a:gd name="T1" fmla="*/ 7333 h 7334"/>
                  <a:gd name="T2" fmla="*/ 1932 w 1933"/>
                  <a:gd name="T3" fmla="*/ 0 h 7334"/>
                  <a:gd name="T4" fmla="*/ 0 w 1933"/>
                  <a:gd name="T5" fmla="*/ 1529 h 7334"/>
                  <a:gd name="T6" fmla="*/ 0 w 1933"/>
                  <a:gd name="T7" fmla="*/ 7333 h 7334"/>
                  <a:gd name="T8" fmla="*/ 1932 w 1933"/>
                  <a:gd name="T9" fmla="*/ 7333 h 7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3" h="7334">
                    <a:moveTo>
                      <a:pt x="1932" y="7333"/>
                    </a:moveTo>
                    <a:lnTo>
                      <a:pt x="1932" y="0"/>
                    </a:lnTo>
                    <a:lnTo>
                      <a:pt x="0" y="1529"/>
                    </a:lnTo>
                    <a:lnTo>
                      <a:pt x="0" y="7333"/>
                    </a:lnTo>
                    <a:lnTo>
                      <a:pt x="1932" y="7333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Freeform 132"/>
              <p:cNvSpPr>
                <a:spLocks noChangeArrowheads="1"/>
              </p:cNvSpPr>
              <p:nvPr/>
            </p:nvSpPr>
            <p:spPr bwMode="auto">
              <a:xfrm>
                <a:off x="9284021" y="10956189"/>
                <a:ext cx="2340015" cy="1005647"/>
              </a:xfrm>
              <a:custGeom>
                <a:avLst/>
                <a:gdLst>
                  <a:gd name="T0" fmla="*/ 1902 w 3804"/>
                  <a:gd name="T1" fmla="*/ 1640 h 1641"/>
                  <a:gd name="T2" fmla="*/ 0 w 3804"/>
                  <a:gd name="T3" fmla="*/ 0 h 1641"/>
                  <a:gd name="T4" fmla="*/ 1902 w 3804"/>
                  <a:gd name="T5" fmla="*/ 0 h 1641"/>
                  <a:gd name="T6" fmla="*/ 3803 w 3804"/>
                  <a:gd name="T7" fmla="*/ 0 h 1641"/>
                  <a:gd name="T8" fmla="*/ 1902 w 3804"/>
                  <a:gd name="T9" fmla="*/ 1640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4" h="1641">
                    <a:moveTo>
                      <a:pt x="1902" y="1640"/>
                    </a:moveTo>
                    <a:lnTo>
                      <a:pt x="0" y="0"/>
                    </a:lnTo>
                    <a:lnTo>
                      <a:pt x="1902" y="0"/>
                    </a:lnTo>
                    <a:lnTo>
                      <a:pt x="3803" y="0"/>
                    </a:lnTo>
                    <a:lnTo>
                      <a:pt x="1902" y="164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1062795" y="5036620"/>
              <a:ext cx="686652" cy="492406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01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38349" y="4502392"/>
              <a:ext cx="686652" cy="492406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02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62910" y="10058754"/>
              <a:ext cx="686652" cy="492406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03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222723" y="9741795"/>
              <a:ext cx="686652" cy="492406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r>
                <a:rPr lang="id-ID" sz="2000" b="1" dirty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04</a:t>
              </a:r>
            </a:p>
          </p:txBody>
        </p:sp>
      </p:grpSp>
      <p:sp>
        <p:nvSpPr>
          <p:cNvPr id="23" name="Rectangle 80"/>
          <p:cNvSpPr/>
          <p:nvPr/>
        </p:nvSpPr>
        <p:spPr>
          <a:xfrm>
            <a:off x="7607374" y="2204864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07374" y="2474263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5" name="Rectangle 80"/>
          <p:cNvSpPr/>
          <p:nvPr/>
        </p:nvSpPr>
        <p:spPr>
          <a:xfrm>
            <a:off x="7607374" y="4529418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07374" y="4798817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7" name="Rectangle 80"/>
          <p:cNvSpPr/>
          <p:nvPr/>
        </p:nvSpPr>
        <p:spPr>
          <a:xfrm>
            <a:off x="2747516" y="4589512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35348" y="4858911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29" name="Rectangle 80"/>
          <p:cNvSpPr/>
          <p:nvPr/>
        </p:nvSpPr>
        <p:spPr>
          <a:xfrm>
            <a:off x="2703822" y="2112558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parajit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5348" y="2381957"/>
            <a:ext cx="3347690" cy="119105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+mn-ea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403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latin typeface="+mn-ea"/>
              </a:rPr>
              <a:t>请 输入你的题 目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7CFA86-C7F1-4EA8-BFA9-B322A177D5C0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FAEC2DA8-8886-474A-AAF3-860C3EDD3613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6007ED-2AAD-450F-9D80-0836C7C78446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B0630F5-6E77-4360-9E7E-A1F91209EDCC}"/>
              </a:ext>
            </a:extLst>
          </p:cNvPr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id="{08D745BD-7DC3-46AA-BE7A-C043283783E1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E76B58-103C-4AC4-894B-0006A74F2EDD}"/>
              </a:ext>
            </a:extLst>
          </p:cNvPr>
          <p:cNvSpPr/>
          <p:nvPr/>
        </p:nvSpPr>
        <p:spPr>
          <a:xfrm>
            <a:off x="5159102" y="2392184"/>
            <a:ext cx="5357268" cy="2837514"/>
          </a:xfrm>
          <a:prstGeom prst="rect">
            <a:avLst/>
          </a:prstGeom>
          <a:solidFill>
            <a:srgbClr val="C00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97B0929-3F85-4B33-BDB2-C376D553883E}"/>
              </a:ext>
            </a:extLst>
          </p:cNvPr>
          <p:cNvSpPr txBox="1"/>
          <p:nvPr/>
        </p:nvSpPr>
        <p:spPr>
          <a:xfrm>
            <a:off x="6023381" y="3355174"/>
            <a:ext cx="4177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757A81-DFA1-4112-B0DA-C14341062A41}"/>
              </a:ext>
            </a:extLst>
          </p:cNvPr>
          <p:cNvSpPr txBox="1"/>
          <p:nvPr/>
        </p:nvSpPr>
        <p:spPr>
          <a:xfrm>
            <a:off x="6023198" y="2949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请输入你的标题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4FB889C-1C46-4F21-A018-42B6C9BD1048}"/>
              </a:ext>
            </a:extLst>
          </p:cNvPr>
          <p:cNvGrpSpPr/>
          <p:nvPr/>
        </p:nvGrpSpPr>
        <p:grpSpPr>
          <a:xfrm>
            <a:off x="2062758" y="1062028"/>
            <a:ext cx="3528392" cy="5279367"/>
            <a:chOff x="2062758" y="1062028"/>
            <a:chExt cx="3528392" cy="52793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3CBC109-1CE9-4EAD-87DD-4EBCF99B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6669" y="1084811"/>
              <a:ext cx="3504389" cy="525658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0F92DB7-0874-4A48-937C-DBA3F497E7F8}"/>
                </a:ext>
              </a:extLst>
            </p:cNvPr>
            <p:cNvSpPr/>
            <p:nvPr/>
          </p:nvSpPr>
          <p:spPr>
            <a:xfrm>
              <a:off x="2062758" y="1062028"/>
              <a:ext cx="3528392" cy="524729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8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49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2AB701E-BB0E-401A-9063-7263E5BEEACF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7DFDE6F1-078E-444E-B4CC-5A51325ACDC6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19214D3F-E673-4601-8A30-B81A29C16B5D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F7CAAF0-4C35-4326-9517-9A93F1807399}"/>
              </a:ext>
            </a:extLst>
          </p:cNvPr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id="{C4AE4604-F167-444A-8EF8-8D848CED412E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2BF825-1525-4FF2-9DE0-DD4E641781AD}"/>
              </a:ext>
            </a:extLst>
          </p:cNvPr>
          <p:cNvSpPr/>
          <p:nvPr/>
        </p:nvSpPr>
        <p:spPr>
          <a:xfrm>
            <a:off x="2030034" y="1988840"/>
            <a:ext cx="8280920" cy="3816424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608A77-54D9-4B6B-ABDA-AF96DCD4961B}"/>
              </a:ext>
            </a:extLst>
          </p:cNvPr>
          <p:cNvSpPr/>
          <p:nvPr/>
        </p:nvSpPr>
        <p:spPr>
          <a:xfrm>
            <a:off x="2134766" y="2132856"/>
            <a:ext cx="7992888" cy="352839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8F81C9FF-9837-4C30-8625-3B518B929D9E}"/>
              </a:ext>
            </a:extLst>
          </p:cNvPr>
          <p:cNvSpPr txBox="1"/>
          <p:nvPr/>
        </p:nvSpPr>
        <p:spPr>
          <a:xfrm>
            <a:off x="3071053" y="3474286"/>
            <a:ext cx="4177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155B29-17C1-44BB-9495-CD02DF39931B}"/>
              </a:ext>
            </a:extLst>
          </p:cNvPr>
          <p:cNvSpPr txBox="1"/>
          <p:nvPr/>
        </p:nvSpPr>
        <p:spPr>
          <a:xfrm>
            <a:off x="3070870" y="30689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请输入你的标题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917BD8-E37F-4F6C-A6FA-A4F77BC1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9" t="26308" r="33141" b="10693"/>
          <a:stretch/>
        </p:blipFill>
        <p:spPr>
          <a:xfrm>
            <a:off x="7650578" y="3176972"/>
            <a:ext cx="161298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4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3F115D-E267-4CFC-A1C4-4B6D1026ADCA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301CCCA6-0855-44B7-809E-FBC4EED3048E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0F9C73F-8336-4306-8A2D-3CA37125AFC3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F2B685C8-6215-4D46-966C-C72D273623EE}"/>
              </a:ext>
            </a:extLst>
          </p:cNvPr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id="{EF03A880-3A0F-4F23-A5C4-76A066EDBEF4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그룹 35">
            <a:extLst>
              <a:ext uri="{FF2B5EF4-FFF2-40B4-BE49-F238E27FC236}">
                <a16:creationId xmlns:a16="http://schemas.microsoft.com/office/drawing/2014/main" id="{4E11475A-3E4A-4F04-95CD-3ECC45AE6E7D}"/>
              </a:ext>
            </a:extLst>
          </p:cNvPr>
          <p:cNvGrpSpPr/>
          <p:nvPr/>
        </p:nvGrpSpPr>
        <p:grpSpPr>
          <a:xfrm>
            <a:off x="7103318" y="5373216"/>
            <a:ext cx="3827955" cy="826341"/>
            <a:chOff x="4917617" y="5290833"/>
            <a:chExt cx="2870966" cy="619756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BB6512C4-8EBA-4F76-9327-5D8ABEE784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7617" y="5551307"/>
              <a:ext cx="2870966" cy="35928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Open Sans" pitchFamily="34" charset="0"/>
                </a:rPr>
                <a:t>您的内容打在这里，或者通过复制您的文本后，在此框中选择粘贴。</a:t>
              </a:r>
              <a:endParaRPr lang="en-US" altLang="zh-CN" sz="1100" dirty="0">
                <a:latin typeface="+mn-ea"/>
                <a:cs typeface="Aparajita" panose="020B0604020202020204" pitchFamily="34" charset="0"/>
              </a:endParaRPr>
            </a:p>
          </p:txBody>
        </p:sp>
        <p:sp>
          <p:nvSpPr>
            <p:cNvPr id="9" name="speed">
              <a:extLst>
                <a:ext uri="{FF2B5EF4-FFF2-40B4-BE49-F238E27FC236}">
                  <a16:creationId xmlns:a16="http://schemas.microsoft.com/office/drawing/2014/main" id="{F219EEB5-8928-4C2C-9066-288E8DC4A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897" y="5290833"/>
              <a:ext cx="2820179" cy="21549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  <a:sp3d>
                <a:bevelT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buClr>
                  <a:prstClr val="white"/>
                </a:buClr>
                <a:defRPr/>
              </a:pPr>
              <a:r>
                <a:rPr lang="zh-CN" altLang="en-US" sz="186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Tahoma" pitchFamily="34" charset="0"/>
                </a:rPr>
                <a:t>请输入你的标题</a:t>
              </a:r>
              <a:endPara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Tahoma" pitchFamily="34" charset="0"/>
              </a:endParaRPr>
            </a:p>
          </p:txBody>
        </p:sp>
      </p:grpSp>
      <p:graphicFrame>
        <p:nvGraphicFramePr>
          <p:cNvPr id="10" name="차트 8">
            <a:extLst>
              <a:ext uri="{FF2B5EF4-FFF2-40B4-BE49-F238E27FC236}">
                <a16:creationId xmlns:a16="http://schemas.microsoft.com/office/drawing/2014/main" id="{5CE7D346-960E-48AE-B149-07A6328ED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781484"/>
              </p:ext>
            </p:extLst>
          </p:nvPr>
        </p:nvGraphicFramePr>
        <p:xfrm>
          <a:off x="7179009" y="1574522"/>
          <a:ext cx="3617600" cy="3210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" name="그룹 27">
            <a:extLst>
              <a:ext uri="{FF2B5EF4-FFF2-40B4-BE49-F238E27FC236}">
                <a16:creationId xmlns:a16="http://schemas.microsoft.com/office/drawing/2014/main" id="{961D6964-B80C-49B6-B8C3-2A746E8B68EC}"/>
              </a:ext>
            </a:extLst>
          </p:cNvPr>
          <p:cNvGrpSpPr/>
          <p:nvPr/>
        </p:nvGrpSpPr>
        <p:grpSpPr>
          <a:xfrm>
            <a:off x="8239756" y="4869245"/>
            <a:ext cx="1654568" cy="167730"/>
            <a:chOff x="2205466" y="1877811"/>
            <a:chExt cx="1484277" cy="150467"/>
          </a:xfrm>
        </p:grpSpPr>
        <p:grpSp>
          <p:nvGrpSpPr>
            <p:cNvPr id="12" name="그룹 14">
              <a:extLst>
                <a:ext uri="{FF2B5EF4-FFF2-40B4-BE49-F238E27FC236}">
                  <a16:creationId xmlns:a16="http://schemas.microsoft.com/office/drawing/2014/main" id="{5B5484A6-6F9E-4A18-8BB7-807C61376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5466" y="1877811"/>
              <a:ext cx="758934" cy="150187"/>
              <a:chOff x="5917382" y="2991488"/>
              <a:chExt cx="939363" cy="184233"/>
            </a:xfrm>
          </p:grpSpPr>
          <p:sp>
            <p:nvSpPr>
              <p:cNvPr id="16" name="직사각형 32">
                <a:extLst>
                  <a:ext uri="{FF2B5EF4-FFF2-40B4-BE49-F238E27FC236}">
                    <a16:creationId xmlns:a16="http://schemas.microsoft.com/office/drawing/2014/main" id="{313A2CE2-BA28-480D-9F54-85D161E67D81}"/>
                  </a:ext>
                </a:extLst>
              </p:cNvPr>
              <p:cNvSpPr/>
              <p:nvPr/>
            </p:nvSpPr>
            <p:spPr>
              <a:xfrm>
                <a:off x="5917382" y="3018539"/>
                <a:ext cx="123789" cy="122686"/>
              </a:xfrm>
              <a:prstGeom prst="rect">
                <a:avLst/>
              </a:prstGeom>
              <a:solidFill>
                <a:srgbClr val="BF1B5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 sz="1467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E8717857-6D39-48B2-9A76-A4BFD58925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3406" y="2991488"/>
                <a:ext cx="723339" cy="184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0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内容</a:t>
                </a:r>
                <a:r>
                  <a:rPr lang="en-US" altLang="zh-CN" sz="10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1</a:t>
                </a:r>
                <a:endParaRPr lang="en-US" altLang="ko-KR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13" name="그룹 15">
              <a:extLst>
                <a:ext uri="{FF2B5EF4-FFF2-40B4-BE49-F238E27FC236}">
                  <a16:creationId xmlns:a16="http://schemas.microsoft.com/office/drawing/2014/main" id="{42DF5CB3-1FC2-451A-BC26-3995FDB30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5529" y="1878091"/>
              <a:ext cx="684214" cy="150187"/>
              <a:chOff x="6001765" y="2991832"/>
              <a:chExt cx="846879" cy="184233"/>
            </a:xfrm>
          </p:grpSpPr>
          <p:sp>
            <p:nvSpPr>
              <p:cNvPr id="14" name="직사각형 30">
                <a:extLst>
                  <a:ext uri="{FF2B5EF4-FFF2-40B4-BE49-F238E27FC236}">
                    <a16:creationId xmlns:a16="http://schemas.microsoft.com/office/drawing/2014/main" id="{8238E431-7F98-40BE-8DA7-3A6FCB530089}"/>
                  </a:ext>
                </a:extLst>
              </p:cNvPr>
              <p:cNvSpPr/>
              <p:nvPr/>
            </p:nvSpPr>
            <p:spPr>
              <a:xfrm>
                <a:off x="6001765" y="3016597"/>
                <a:ext cx="123790" cy="12463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ko-KR" altLang="en-US" sz="1467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D96A35BE-EE4C-4FB2-B302-E9E50E45B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947" y="2991832"/>
                <a:ext cx="599697" cy="184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>
                  <a:lnSpc>
                    <a:spcPct val="110000"/>
                  </a:lnSpc>
                  <a:defRPr/>
                </a:pPr>
                <a:r>
                  <a:rPr lang="zh-CN" altLang="en-US" sz="10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内容</a:t>
                </a:r>
                <a:r>
                  <a:rPr lang="en-US" altLang="zh-CN" sz="10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2</a:t>
                </a:r>
                <a:endParaRPr lang="en-US" altLang="ko-KR" sz="10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DA16D792-D2BB-4090-BD09-C0F8366DCF49}"/>
              </a:ext>
            </a:extLst>
          </p:cNvPr>
          <p:cNvSpPr txBox="1"/>
          <p:nvPr/>
        </p:nvSpPr>
        <p:spPr>
          <a:xfrm>
            <a:off x="1197527" y="2466174"/>
            <a:ext cx="4177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E5A2D63-0006-403A-91A9-9251EB93A61D}"/>
              </a:ext>
            </a:extLst>
          </p:cNvPr>
          <p:cNvSpPr txBox="1"/>
          <p:nvPr/>
        </p:nvSpPr>
        <p:spPr>
          <a:xfrm>
            <a:off x="1197344" y="20608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请输入你的标题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C9B601D6-FF9C-4775-88B0-9F14D177C241}"/>
              </a:ext>
            </a:extLst>
          </p:cNvPr>
          <p:cNvSpPr txBox="1"/>
          <p:nvPr/>
        </p:nvSpPr>
        <p:spPr>
          <a:xfrm>
            <a:off x="1197344" y="4131350"/>
            <a:ext cx="41775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您的内容打在这里，或者通过复制您的文本后，在此框中选择粘贴。您的内容打在这里，或者通过复制您的文本后，在此框中选择粘贴。</a:t>
            </a:r>
            <a:endParaRPr lang="en-US" altLang="zh-CN" sz="1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CB05D56-6AA0-47CC-B3B5-8F84EBFE57E7}"/>
              </a:ext>
            </a:extLst>
          </p:cNvPr>
          <p:cNvCxnSpPr/>
          <p:nvPr/>
        </p:nvCxnSpPr>
        <p:spPr>
          <a:xfrm>
            <a:off x="6239222" y="1574522"/>
            <a:ext cx="0" cy="46250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42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8" grpId="0"/>
      <p:bldP spid="19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0219D5-BCDD-464C-8F33-2AF35D8DACC4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F30DDB9-D587-41B3-8026-E3427A4F5046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D80A267-27E0-4796-9DB5-3B46168428BE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48ED90B-5737-44B9-A95C-6142115C613B}"/>
              </a:ext>
            </a:extLst>
          </p:cNvPr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id="{3EDD9304-CC82-4D67-94AA-54958789D40C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300F9F-F024-4031-B577-DD5960313E02}"/>
              </a:ext>
            </a:extLst>
          </p:cNvPr>
          <p:cNvGrpSpPr/>
          <p:nvPr/>
        </p:nvGrpSpPr>
        <p:grpSpPr>
          <a:xfrm>
            <a:off x="4583038" y="2420888"/>
            <a:ext cx="2885200" cy="2884486"/>
            <a:chOff x="4952097" y="2353076"/>
            <a:chExt cx="2885200" cy="2884486"/>
          </a:xfrm>
        </p:grpSpPr>
        <p:sp>
          <p:nvSpPr>
            <p:cNvPr id="7" name="圆角矩形 2">
              <a:extLst>
                <a:ext uri="{FF2B5EF4-FFF2-40B4-BE49-F238E27FC236}">
                  <a16:creationId xmlns:a16="http://schemas.microsoft.com/office/drawing/2014/main" id="{408E8147-E946-47BA-AF7F-762C569341B1}"/>
                </a:ext>
              </a:extLst>
            </p:cNvPr>
            <p:cNvSpPr/>
            <p:nvPr/>
          </p:nvSpPr>
          <p:spPr>
            <a:xfrm>
              <a:off x="4952097" y="2353076"/>
              <a:ext cx="1376513" cy="1376513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22">
              <a:extLst>
                <a:ext uri="{FF2B5EF4-FFF2-40B4-BE49-F238E27FC236}">
                  <a16:creationId xmlns:a16="http://schemas.microsoft.com/office/drawing/2014/main" id="{37646F77-8BA5-4002-B48C-09F9D0E67606}"/>
                </a:ext>
              </a:extLst>
            </p:cNvPr>
            <p:cNvSpPr/>
            <p:nvPr/>
          </p:nvSpPr>
          <p:spPr>
            <a:xfrm>
              <a:off x="6460784" y="2353076"/>
              <a:ext cx="1376513" cy="1376513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761052E2-F628-4FAA-8AE1-3E2CBB002823}"/>
                </a:ext>
              </a:extLst>
            </p:cNvPr>
            <p:cNvSpPr/>
            <p:nvPr/>
          </p:nvSpPr>
          <p:spPr>
            <a:xfrm>
              <a:off x="4952097" y="3861049"/>
              <a:ext cx="1376513" cy="1376513"/>
            </a:xfrm>
            <a:prstGeom prst="roundRect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915120F3-4A64-4787-ABD1-7CEC8D364FA7}"/>
                </a:ext>
              </a:extLst>
            </p:cNvPr>
            <p:cNvSpPr/>
            <p:nvPr/>
          </p:nvSpPr>
          <p:spPr>
            <a:xfrm>
              <a:off x="6455246" y="3861048"/>
              <a:ext cx="1376513" cy="1376513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767357-8168-434D-939F-946DBA61C229}"/>
                </a:ext>
              </a:extLst>
            </p:cNvPr>
            <p:cNvSpPr txBox="1"/>
            <p:nvPr/>
          </p:nvSpPr>
          <p:spPr>
            <a:xfrm>
              <a:off x="5356041" y="2674207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S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95582D-673D-4374-ABD7-24DF72249A0E}"/>
                </a:ext>
              </a:extLst>
            </p:cNvPr>
            <p:cNvSpPr txBox="1"/>
            <p:nvPr/>
          </p:nvSpPr>
          <p:spPr>
            <a:xfrm>
              <a:off x="6787182" y="2670011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W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02A7AD-48C7-4638-879F-041DA4F7C3BA}"/>
                </a:ext>
              </a:extLst>
            </p:cNvPr>
            <p:cNvSpPr txBox="1"/>
            <p:nvPr/>
          </p:nvSpPr>
          <p:spPr>
            <a:xfrm>
              <a:off x="6859190" y="4154303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O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1A6917C-D50B-4934-999D-C8EE09268AAA}"/>
                </a:ext>
              </a:extLst>
            </p:cNvPr>
            <p:cNvSpPr txBox="1"/>
            <p:nvPr/>
          </p:nvSpPr>
          <p:spPr>
            <a:xfrm>
              <a:off x="5375126" y="4182179"/>
              <a:ext cx="532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</a:rPr>
                <a:t>T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80">
            <a:extLst>
              <a:ext uri="{FF2B5EF4-FFF2-40B4-BE49-F238E27FC236}">
                <a16:creationId xmlns:a16="http://schemas.microsoft.com/office/drawing/2014/main" id="{F454C411-B2BE-42D0-8A71-9327641DF8E3}"/>
              </a:ext>
            </a:extLst>
          </p:cNvPr>
          <p:cNvSpPr/>
          <p:nvPr/>
        </p:nvSpPr>
        <p:spPr>
          <a:xfrm>
            <a:off x="7391350" y="2564904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8293832-E418-40B9-BCB3-2E56CD5C5D24}"/>
              </a:ext>
            </a:extLst>
          </p:cNvPr>
          <p:cNvSpPr txBox="1"/>
          <p:nvPr/>
        </p:nvSpPr>
        <p:spPr>
          <a:xfrm>
            <a:off x="7405118" y="2834303"/>
            <a:ext cx="3977837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8" name="Rectangle 80">
            <a:extLst>
              <a:ext uri="{FF2B5EF4-FFF2-40B4-BE49-F238E27FC236}">
                <a16:creationId xmlns:a16="http://schemas.microsoft.com/office/drawing/2014/main" id="{A7861D63-7CF7-4C6C-A5DD-9DEEFE425AEE}"/>
              </a:ext>
            </a:extLst>
          </p:cNvPr>
          <p:cNvSpPr/>
          <p:nvPr/>
        </p:nvSpPr>
        <p:spPr>
          <a:xfrm>
            <a:off x="7463358" y="4091907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EA2E6AC1-D2E7-4440-858F-B78CFC63DFA5}"/>
              </a:ext>
            </a:extLst>
          </p:cNvPr>
          <p:cNvSpPr txBox="1"/>
          <p:nvPr/>
        </p:nvSpPr>
        <p:spPr>
          <a:xfrm>
            <a:off x="7477126" y="4361306"/>
            <a:ext cx="3977837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0" name="Rectangle 80">
            <a:extLst>
              <a:ext uri="{FF2B5EF4-FFF2-40B4-BE49-F238E27FC236}">
                <a16:creationId xmlns:a16="http://schemas.microsoft.com/office/drawing/2014/main" id="{7B673C58-B826-4E87-B3BE-A5DC2C3E1C2A}"/>
              </a:ext>
            </a:extLst>
          </p:cNvPr>
          <p:cNvSpPr/>
          <p:nvPr/>
        </p:nvSpPr>
        <p:spPr>
          <a:xfrm>
            <a:off x="2883160" y="4077072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6679188-CCB2-4917-A071-9A9576A4BC93}"/>
              </a:ext>
            </a:extLst>
          </p:cNvPr>
          <p:cNvSpPr txBox="1"/>
          <p:nvPr/>
        </p:nvSpPr>
        <p:spPr>
          <a:xfrm>
            <a:off x="605201" y="4346471"/>
            <a:ext cx="3977837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22" name="Rectangle 80">
            <a:extLst>
              <a:ext uri="{FF2B5EF4-FFF2-40B4-BE49-F238E27FC236}">
                <a16:creationId xmlns:a16="http://schemas.microsoft.com/office/drawing/2014/main" id="{23761B5B-6AE0-4C55-A44C-6EAB5C498639}"/>
              </a:ext>
            </a:extLst>
          </p:cNvPr>
          <p:cNvSpPr/>
          <p:nvPr/>
        </p:nvSpPr>
        <p:spPr>
          <a:xfrm>
            <a:off x="2883160" y="2564904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5F6674A9-5E05-4E3E-A18A-9BC823B82F23}"/>
              </a:ext>
            </a:extLst>
          </p:cNvPr>
          <p:cNvSpPr txBox="1"/>
          <p:nvPr/>
        </p:nvSpPr>
        <p:spPr>
          <a:xfrm>
            <a:off x="605201" y="2834303"/>
            <a:ext cx="3977837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8ADA109-6EB1-4CB3-BDBE-4C211DA7B146}"/>
              </a:ext>
            </a:extLst>
          </p:cNvPr>
          <p:cNvGrpSpPr/>
          <p:nvPr/>
        </p:nvGrpSpPr>
        <p:grpSpPr>
          <a:xfrm flipH="1">
            <a:off x="11639822" y="296059"/>
            <a:ext cx="777432" cy="871309"/>
            <a:chOff x="8415343" y="292006"/>
            <a:chExt cx="777432" cy="87130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FF9F1E3F-04CF-4134-A285-861FD86AA884}"/>
                </a:ext>
              </a:extLst>
            </p:cNvPr>
            <p:cNvCxnSpPr/>
            <p:nvPr/>
          </p:nvCxnSpPr>
          <p:spPr>
            <a:xfrm flipH="1">
              <a:off x="8415343" y="292006"/>
              <a:ext cx="777432" cy="653712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89401E94-848A-4BEF-A658-2E5E41BCB5B2}"/>
                </a:ext>
              </a:extLst>
            </p:cNvPr>
            <p:cNvCxnSpPr/>
            <p:nvPr/>
          </p:nvCxnSpPr>
          <p:spPr>
            <a:xfrm flipH="1">
              <a:off x="8551644" y="83645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D5C4259-E58A-4F67-AB9E-6C567BAD33E3}"/>
              </a:ext>
            </a:extLst>
          </p:cNvPr>
          <p:cNvSpPr/>
          <p:nvPr/>
        </p:nvSpPr>
        <p:spPr>
          <a:xfrm>
            <a:off x="9263558" y="692696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请输入你的题目  </a:t>
            </a:r>
            <a:r>
              <a:rPr lang="en-US" altLang="zh-CN" b="1" dirty="0">
                <a:solidFill>
                  <a:srgbClr val="C00000"/>
                </a:solidFill>
              </a:rPr>
              <a:t>4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" name="左中括号 5">
            <a:extLst>
              <a:ext uri="{FF2B5EF4-FFF2-40B4-BE49-F238E27FC236}">
                <a16:creationId xmlns:a16="http://schemas.microsoft.com/office/drawing/2014/main" id="{14393079-CDBF-4343-B77B-C3871F0BC8F5}"/>
              </a:ext>
            </a:extLst>
          </p:cNvPr>
          <p:cNvSpPr/>
          <p:nvPr/>
        </p:nvSpPr>
        <p:spPr>
          <a:xfrm flipH="1">
            <a:off x="11464547" y="610690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8A1A91A-A151-4248-8EE5-17E5ED516D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130398"/>
              </p:ext>
            </p:extLst>
          </p:nvPr>
        </p:nvGraphicFramePr>
        <p:xfrm>
          <a:off x="3364715" y="2276872"/>
          <a:ext cx="7962529" cy="4328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80">
            <a:extLst>
              <a:ext uri="{FF2B5EF4-FFF2-40B4-BE49-F238E27FC236}">
                <a16:creationId xmlns:a16="http://schemas.microsoft.com/office/drawing/2014/main" id="{F499262A-3549-4445-9A28-7E23FF8D5191}"/>
              </a:ext>
            </a:extLst>
          </p:cNvPr>
          <p:cNvSpPr/>
          <p:nvPr/>
        </p:nvSpPr>
        <p:spPr>
          <a:xfrm>
            <a:off x="766614" y="2058369"/>
            <a:ext cx="1699878" cy="437006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请输入你的标题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91B9269-8CE9-4DE2-8701-A694F2432E51}"/>
              </a:ext>
            </a:extLst>
          </p:cNvPr>
          <p:cNvSpPr txBox="1"/>
          <p:nvPr/>
        </p:nvSpPr>
        <p:spPr>
          <a:xfrm>
            <a:off x="780382" y="2327768"/>
            <a:ext cx="3977837" cy="86789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您的内容打在这里，或者通过复制您的文本后，在此框中选择粘贴。</a:t>
            </a:r>
            <a:endParaRPr lang="en-US" sz="1400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7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62958" y="1714302"/>
            <a:ext cx="3816424" cy="3429397"/>
            <a:chOff x="3862958" y="1655787"/>
            <a:chExt cx="3816424" cy="3429397"/>
          </a:xfrm>
        </p:grpSpPr>
        <p:sp>
          <p:nvSpPr>
            <p:cNvPr id="3" name="TextBox 2"/>
            <p:cNvSpPr txBox="1"/>
            <p:nvPr/>
          </p:nvSpPr>
          <p:spPr>
            <a:xfrm>
              <a:off x="4186994" y="3024497"/>
              <a:ext cx="33025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THANKS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2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圆角矩形 4"/>
            <p:cNvSpPr/>
            <p:nvPr/>
          </p:nvSpPr>
          <p:spPr>
            <a:xfrm>
              <a:off x="4871070" y="4653136"/>
              <a:ext cx="1944216" cy="43204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圣体简" panose="00020600040101010101" pitchFamily="18" charset="-122"/>
                  <a:ea typeface="汉仪大圣体简" panose="00020600040101010101" pitchFamily="18" charset="-122"/>
                </a:rPr>
                <a:t>请输入你的内容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9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00435" y="531864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1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研究動機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561401" y="2420888"/>
            <a:ext cx="4493172" cy="195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lnSpc>
                <a:spcPct val="150000"/>
              </a:lnSpc>
              <a:buSzPts val="1800"/>
            </a:pP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金融市場每天資訊量這麼多投資人該如何掌握最即時、重要的新聞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188880" y="1916832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87694" y="4509120"/>
            <a:ext cx="388716" cy="3268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5;p14">
            <a:extLst>
              <a:ext uri="{FF2B5EF4-FFF2-40B4-BE49-F238E27FC236}">
                <a16:creationId xmlns:a16="http://schemas.microsoft.com/office/drawing/2014/main" id="{43AD0658-FFE1-B644-B924-81E149E4DD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290"/>
          <a:stretch/>
        </p:blipFill>
        <p:spPr>
          <a:xfrm>
            <a:off x="766614" y="1772816"/>
            <a:ext cx="4807875" cy="4269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4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66614" y="523305"/>
            <a:ext cx="76610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1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研究動機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幫助投資人篩選重要的資訊</a:t>
            </a: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8B86C4-55A3-C446-BAFE-ECA1B7ACF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9688"/>
            <a:ext cx="12266781" cy="280831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AC3B0F7-70C5-0847-8F8C-E318932E8633}"/>
              </a:ext>
            </a:extLst>
          </p:cNvPr>
          <p:cNvSpPr/>
          <p:nvPr/>
        </p:nvSpPr>
        <p:spPr>
          <a:xfrm>
            <a:off x="-745554" y="1575249"/>
            <a:ext cx="13126356" cy="2861863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2" indent="-342900">
              <a:lnSpc>
                <a:spcPct val="150000"/>
              </a:lnSpc>
              <a:buSzPts val="1800"/>
              <a:buChar char="●"/>
            </a:pPr>
            <a:r>
              <a:rPr lang="zh-TW" altLang="en-US" sz="2400" dirty="0">
                <a:solidFill>
                  <a:schemeClr val="bg1"/>
                </a:solidFill>
              </a:rPr>
              <a:t>投資人最在乎的是什麼</a:t>
            </a:r>
            <a:r>
              <a:rPr lang="en-US" altLang="zh-TW" sz="2400" dirty="0">
                <a:solidFill>
                  <a:schemeClr val="bg1"/>
                </a:solidFill>
              </a:rPr>
              <a:t>?</a:t>
            </a:r>
            <a:r>
              <a:rPr lang="zh-TW" altLang="en-US" sz="2400" dirty="0">
                <a:solidFill>
                  <a:schemeClr val="bg1"/>
                </a:solidFill>
              </a:rPr>
              <a:t>                                                       </a:t>
            </a:r>
            <a:r>
              <a:rPr lang="zh-TW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重要新聞的定義</a:t>
            </a:r>
            <a:endParaRPr lang="en-US" altLang="zh-TW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1371600" lvl="2" indent="-342900">
              <a:lnSpc>
                <a:spcPct val="150000"/>
              </a:lnSpc>
              <a:buSzPts val="1800"/>
              <a:buChar char="●"/>
            </a:pPr>
            <a:r>
              <a:rPr lang="zh-TW" altLang="en-US" sz="2400" dirty="0">
                <a:solidFill>
                  <a:schemeClr val="bg1"/>
                </a:solidFill>
              </a:rPr>
              <a:t>新聞對市場價格的影響大概會持續多久？                            </a:t>
            </a:r>
            <a:r>
              <a:rPr lang="zh-TW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價格波動的時間區間</a:t>
            </a:r>
          </a:p>
          <a:p>
            <a:pPr marL="1371600" lvl="2" indent="-342900">
              <a:lnSpc>
                <a:spcPct val="150000"/>
              </a:lnSpc>
              <a:buSzPts val="1800"/>
              <a:buChar char="●"/>
            </a:pPr>
            <a:r>
              <a:rPr lang="zh-TW" altLang="en-US" sz="2400" dirty="0">
                <a:solidFill>
                  <a:schemeClr val="bg1"/>
                </a:solidFill>
              </a:rPr>
              <a:t>一篇新聞這麼長，看到哪些字詞的時候應該特別注意？       </a:t>
            </a:r>
            <a:r>
              <a:rPr lang="zh-CN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字典的選擇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1371600" lvl="2" indent="-342900">
              <a:lnSpc>
                <a:spcPct val="150000"/>
              </a:lnSpc>
              <a:buSzPts val="1800"/>
              <a:buChar char="●"/>
            </a:pPr>
            <a:r>
              <a:rPr lang="zh-TW" altLang="en-US" sz="2400" dirty="0">
                <a:solidFill>
                  <a:schemeClr val="bg1"/>
                </a:solidFill>
              </a:rPr>
              <a:t>金融市場波動這麼快，應該要參考多久的歷史資料？          </a:t>
            </a:r>
            <a:r>
              <a:rPr lang="zh-CN" alt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訓練與測試資料集的選擇</a:t>
            </a:r>
            <a:endParaRPr lang="zh-TW" altLang="en-US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457200" lv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55842" y="2924231"/>
            <a:ext cx="259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300" dirty="0">
                <a:latin typeface="+mn-ea"/>
              </a:rPr>
              <a:t>研究步驟</a:t>
            </a: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02768" y="503674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 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研究步驟</a:t>
            </a: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80"/>
          <p:cNvSpPr/>
          <p:nvPr/>
        </p:nvSpPr>
        <p:spPr>
          <a:xfrm>
            <a:off x="5111013" y="1157362"/>
            <a:ext cx="1674230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資料收集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7912954-B695-D949-89AA-9245305A7E17}"/>
              </a:ext>
            </a:extLst>
          </p:cNvPr>
          <p:cNvGrpSpPr/>
          <p:nvPr/>
        </p:nvGrpSpPr>
        <p:grpSpPr>
          <a:xfrm>
            <a:off x="3917221" y="953482"/>
            <a:ext cx="963922" cy="998657"/>
            <a:chOff x="1089268" y="1644313"/>
            <a:chExt cx="963922" cy="998657"/>
          </a:xfrm>
        </p:grpSpPr>
        <p:grpSp>
          <p:nvGrpSpPr>
            <p:cNvPr id="32" name="Group 70"/>
            <p:cNvGrpSpPr/>
            <p:nvPr/>
          </p:nvGrpSpPr>
          <p:grpSpPr>
            <a:xfrm rot="21316916">
              <a:off x="1089268" y="1644313"/>
              <a:ext cx="963922" cy="998657"/>
              <a:chOff x="-14749335" y="3584215"/>
              <a:chExt cx="3378533" cy="3379413"/>
            </a:xfrm>
          </p:grpSpPr>
          <p:sp>
            <p:nvSpPr>
              <p:cNvPr id="34" name="Oval 71"/>
              <p:cNvSpPr/>
              <p:nvPr/>
            </p:nvSpPr>
            <p:spPr>
              <a:xfrm>
                <a:off x="-14749335" y="3584215"/>
                <a:ext cx="3378533" cy="337941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5" name="Oval 72"/>
              <p:cNvSpPr/>
              <p:nvPr/>
            </p:nvSpPr>
            <p:spPr>
              <a:xfrm>
                <a:off x="-14476335" y="3857282"/>
                <a:ext cx="2832537" cy="283327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324523" y="1866276"/>
              <a:ext cx="58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FFEBDB-699E-CB4C-B6EF-1B6AAA2A2127}"/>
              </a:ext>
            </a:extLst>
          </p:cNvPr>
          <p:cNvGrpSpPr/>
          <p:nvPr/>
        </p:nvGrpSpPr>
        <p:grpSpPr>
          <a:xfrm>
            <a:off x="3962045" y="2062749"/>
            <a:ext cx="963922" cy="998657"/>
            <a:chOff x="1934501" y="2878359"/>
            <a:chExt cx="963922" cy="998657"/>
          </a:xfrm>
        </p:grpSpPr>
        <p:grpSp>
          <p:nvGrpSpPr>
            <p:cNvPr id="28" name="Group 67"/>
            <p:cNvGrpSpPr/>
            <p:nvPr/>
          </p:nvGrpSpPr>
          <p:grpSpPr>
            <a:xfrm rot="21316916">
              <a:off x="1934501" y="2878359"/>
              <a:ext cx="963922" cy="998657"/>
              <a:chOff x="5013110" y="5059616"/>
              <a:chExt cx="3378533" cy="3379413"/>
            </a:xfrm>
          </p:grpSpPr>
          <p:sp>
            <p:nvSpPr>
              <p:cNvPr id="30" name="Oval 68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1" name="Oval 69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140545" y="3138287"/>
              <a:ext cx="58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A8D8DF3-9925-0D46-A89B-6E5B6894C79A}"/>
              </a:ext>
            </a:extLst>
          </p:cNvPr>
          <p:cNvGrpSpPr/>
          <p:nvPr/>
        </p:nvGrpSpPr>
        <p:grpSpPr>
          <a:xfrm>
            <a:off x="3962045" y="3208958"/>
            <a:ext cx="963922" cy="998657"/>
            <a:chOff x="4595674" y="3838317"/>
            <a:chExt cx="963922" cy="998657"/>
          </a:xfrm>
        </p:grpSpPr>
        <p:grpSp>
          <p:nvGrpSpPr>
            <p:cNvPr id="24" name="Group 64"/>
            <p:cNvGrpSpPr/>
            <p:nvPr/>
          </p:nvGrpSpPr>
          <p:grpSpPr>
            <a:xfrm rot="21316916">
              <a:off x="4595674" y="3838317"/>
              <a:ext cx="963922" cy="998657"/>
              <a:chOff x="5013110" y="5059616"/>
              <a:chExt cx="3378533" cy="3379413"/>
            </a:xfrm>
          </p:grpSpPr>
          <p:sp>
            <p:nvSpPr>
              <p:cNvPr id="26" name="Oval 65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Oval 66"/>
              <p:cNvSpPr/>
              <p:nvPr/>
            </p:nvSpPr>
            <p:spPr>
              <a:xfrm>
                <a:off x="5286108" y="5332684"/>
                <a:ext cx="2832536" cy="28332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826240" y="4094455"/>
              <a:ext cx="58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3DAA31E-205A-4D47-BD3A-988C1B67C444}"/>
              </a:ext>
            </a:extLst>
          </p:cNvPr>
          <p:cNvGrpSpPr/>
          <p:nvPr/>
        </p:nvGrpSpPr>
        <p:grpSpPr>
          <a:xfrm>
            <a:off x="4005871" y="4343637"/>
            <a:ext cx="963922" cy="998657"/>
            <a:chOff x="3523486" y="4930028"/>
            <a:chExt cx="963922" cy="998657"/>
          </a:xfrm>
        </p:grpSpPr>
        <p:grpSp>
          <p:nvGrpSpPr>
            <p:cNvPr id="36" name="Group 45"/>
            <p:cNvGrpSpPr/>
            <p:nvPr/>
          </p:nvGrpSpPr>
          <p:grpSpPr>
            <a:xfrm rot="21316916">
              <a:off x="3523486" y="4930028"/>
              <a:ext cx="963922" cy="998657"/>
              <a:chOff x="5013110" y="5059616"/>
              <a:chExt cx="3378533" cy="3379413"/>
            </a:xfrm>
          </p:grpSpPr>
          <p:sp>
            <p:nvSpPr>
              <p:cNvPr id="38" name="Oval 46"/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39" name="Oval 47"/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859681" y="5167746"/>
              <a:ext cx="29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</p:grpSp>
      <p:sp>
        <p:nvSpPr>
          <p:cNvPr id="45" name="Rectangle 80"/>
          <p:cNvSpPr/>
          <p:nvPr/>
        </p:nvSpPr>
        <p:spPr>
          <a:xfrm>
            <a:off x="5126627" y="2288839"/>
            <a:ext cx="1982006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資料前處理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47" name="Rectangle 80"/>
          <p:cNvSpPr/>
          <p:nvPr/>
        </p:nvSpPr>
        <p:spPr>
          <a:xfrm>
            <a:off x="5120383" y="4547517"/>
            <a:ext cx="1674230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字典篩選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49" name="Rectangle 80"/>
          <p:cNvSpPr/>
          <p:nvPr/>
        </p:nvSpPr>
        <p:spPr>
          <a:xfrm>
            <a:off x="5101567" y="3420316"/>
            <a:ext cx="2289783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重要新聞定義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32285A2-AB75-A84F-853C-8DB4FD9B927F}"/>
              </a:ext>
            </a:extLst>
          </p:cNvPr>
          <p:cNvGrpSpPr/>
          <p:nvPr/>
        </p:nvGrpSpPr>
        <p:grpSpPr>
          <a:xfrm>
            <a:off x="4026708" y="5482258"/>
            <a:ext cx="963922" cy="998657"/>
            <a:chOff x="3523486" y="4930028"/>
            <a:chExt cx="963922" cy="998657"/>
          </a:xfrm>
        </p:grpSpPr>
        <p:grpSp>
          <p:nvGrpSpPr>
            <p:cNvPr id="51" name="Group 45">
              <a:extLst>
                <a:ext uri="{FF2B5EF4-FFF2-40B4-BE49-F238E27FC236}">
                  <a16:creationId xmlns:a16="http://schemas.microsoft.com/office/drawing/2014/main" id="{20B10907-1B83-1E49-AA5E-18499B9FDCD6}"/>
                </a:ext>
              </a:extLst>
            </p:cNvPr>
            <p:cNvGrpSpPr/>
            <p:nvPr/>
          </p:nvGrpSpPr>
          <p:grpSpPr>
            <a:xfrm rot="21316916">
              <a:off x="3523486" y="4930028"/>
              <a:ext cx="963922" cy="998657"/>
              <a:chOff x="5013110" y="5059616"/>
              <a:chExt cx="3378533" cy="3379413"/>
            </a:xfrm>
          </p:grpSpPr>
          <p:sp>
            <p:nvSpPr>
              <p:cNvPr id="53" name="Oval 46">
                <a:extLst>
                  <a:ext uri="{FF2B5EF4-FFF2-40B4-BE49-F238E27FC236}">
                    <a16:creationId xmlns:a16="http://schemas.microsoft.com/office/drawing/2014/main" id="{85DF1D14-CD50-3943-BDA0-F3EAED59B263}"/>
                  </a:ext>
                </a:extLst>
              </p:cNvPr>
              <p:cNvSpPr/>
              <p:nvPr/>
            </p:nvSpPr>
            <p:spPr>
              <a:xfrm>
                <a:off x="5013110" y="5059616"/>
                <a:ext cx="3378533" cy="337941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54" name="Oval 47">
                <a:extLst>
                  <a:ext uri="{FF2B5EF4-FFF2-40B4-BE49-F238E27FC236}">
                    <a16:creationId xmlns:a16="http://schemas.microsoft.com/office/drawing/2014/main" id="{ECCC2457-526D-D544-820C-9E8196F115EA}"/>
                  </a:ext>
                </a:extLst>
              </p:cNvPr>
              <p:cNvSpPr/>
              <p:nvPr/>
            </p:nvSpPr>
            <p:spPr>
              <a:xfrm>
                <a:off x="5286107" y="5332685"/>
                <a:ext cx="2832537" cy="283327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 sz="1400" dirty="0"/>
              </a:p>
            </p:txBody>
          </p:sp>
        </p:grpSp>
        <p:sp>
          <p:nvSpPr>
            <p:cNvPr id="52" name="TextBox 43">
              <a:extLst>
                <a:ext uri="{FF2B5EF4-FFF2-40B4-BE49-F238E27FC236}">
                  <a16:creationId xmlns:a16="http://schemas.microsoft.com/office/drawing/2014/main" id="{84D8A914-A746-8F45-BBBB-9FC7F503C2E9}"/>
                </a:ext>
              </a:extLst>
            </p:cNvPr>
            <p:cNvSpPr txBox="1"/>
            <p:nvPr/>
          </p:nvSpPr>
          <p:spPr>
            <a:xfrm>
              <a:off x="3859681" y="5167746"/>
              <a:ext cx="29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造字工房尚雅体演示版常规体" pitchFamily="50" charset="-122"/>
                  <a:ea typeface="造字工房尚雅体演示版常规体" pitchFamily="50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造字工房尚雅体演示版常规体" pitchFamily="50" charset="-122"/>
                <a:ea typeface="造字工房尚雅体演示版常规体" pitchFamily="50" charset="-122"/>
              </a:endParaRPr>
            </a:p>
          </p:txBody>
        </p:sp>
      </p:grpSp>
      <p:sp>
        <p:nvSpPr>
          <p:cNvPr id="55" name="Rectangle 80">
            <a:extLst>
              <a:ext uri="{FF2B5EF4-FFF2-40B4-BE49-F238E27FC236}">
                <a16:creationId xmlns:a16="http://schemas.microsoft.com/office/drawing/2014/main" id="{FA62DEA3-48B5-8A46-994E-73DF861F45E4}"/>
              </a:ext>
            </a:extLst>
          </p:cNvPr>
          <p:cNvSpPr/>
          <p:nvPr/>
        </p:nvSpPr>
        <p:spPr>
          <a:xfrm>
            <a:off x="5125772" y="5643012"/>
            <a:ext cx="1982006" cy="59089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建模與測試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5" grpId="0"/>
      <p:bldP spid="47" grpId="0"/>
      <p:bldP spid="49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90750" y="1378440"/>
            <a:ext cx="4729543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新聞資料</a:t>
            </a:r>
            <a:r>
              <a:rPr lang="en-US" altLang="zh-TW" sz="2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: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2017 年 10 月至今的新聞</a:t>
            </a:r>
            <a:endParaRPr lang="en-US" altLang="zh-TW" sz="2400" b="1" spc="300" dirty="0"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0751" y="3901234"/>
            <a:ext cx="5956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spc="3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Open Sans" pitchFamily="34" charset="0"/>
              </a:rPr>
              <a:t>數值資料</a:t>
            </a:r>
            <a:endParaRPr lang="en-US" altLang="zh-TW" sz="2400" b="1" spc="300" dirty="0">
              <a:latin typeface="微软雅黑 Light" panose="020B0502040204020203" pitchFamily="34" charset="-122"/>
              <a:ea typeface="微软雅黑 Light" panose="020B0502040204020203" pitchFamily="34" charset="-122"/>
              <a:cs typeface="Open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月至今的</a:t>
            </a:r>
            <a:r>
              <a:rPr lang="en-US" altLang="zh-CN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WTI</a:t>
            </a: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原油期貨</a:t>
            </a:r>
            <a:endParaRPr lang="en-US" altLang="zh-CN" sz="20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每日開盤價</a:t>
            </a:r>
            <a:endParaRPr lang="en-US" altLang="zh-CN" sz="20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收盤價</a:t>
            </a:r>
            <a:endParaRPr lang="en-US" altLang="zh-CN" sz="20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交易量</a:t>
            </a:r>
            <a:endParaRPr lang="zh-TW" altLang="en-US" sz="20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0017807" y="1051584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0406523" y="1378440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82976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82976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99628D5-8AE9-3447-A1E6-D54F8E66717D}"/>
              </a:ext>
            </a:extLst>
          </p:cNvPr>
          <p:cNvSpPr/>
          <p:nvPr/>
        </p:nvSpPr>
        <p:spPr>
          <a:xfrm>
            <a:off x="796111" y="503712"/>
            <a:ext cx="4378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研究步驟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資料收集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27DE5E8-B015-224A-9D6F-5F565110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55" y="2255101"/>
            <a:ext cx="3499104" cy="3009230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406E234-86F0-F948-A70C-1E88F803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91203"/>
              </p:ext>
            </p:extLst>
          </p:nvPr>
        </p:nvGraphicFramePr>
        <p:xfrm>
          <a:off x="2102283" y="2112754"/>
          <a:ext cx="49995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237">
                  <a:extLst>
                    <a:ext uri="{9D8B030D-6E8A-4147-A177-3AD203B41FA5}">
                      <a16:colId xmlns:a16="http://schemas.microsoft.com/office/drawing/2014/main" val="76527672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6733105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65992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資料來源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篇數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平均每篇字數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54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EBSCO Host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1308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3500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4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OilPrice.com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2218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95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CNBC news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907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spc="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2700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3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75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0017807" y="1051584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0406523" y="1378440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982976" y="552112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82976" y="558924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99628D5-8AE9-3447-A1E6-D54F8E66717D}"/>
              </a:ext>
            </a:extLst>
          </p:cNvPr>
          <p:cNvSpPr/>
          <p:nvPr/>
        </p:nvSpPr>
        <p:spPr>
          <a:xfrm>
            <a:off x="766614" y="503712"/>
            <a:ext cx="4788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en-US" altLang="zh-CN" sz="3200" b="1" dirty="0"/>
              <a:t>  </a:t>
            </a:r>
            <a:r>
              <a:rPr lang="zh-CN" altLang="en-US" sz="3200" b="1" dirty="0"/>
              <a:t>研究步驟</a:t>
            </a:r>
            <a:r>
              <a:rPr lang="zh-TW" altLang="en-US" sz="3200" b="1" dirty="0"/>
              <a:t> </a:t>
            </a:r>
            <a:r>
              <a:rPr lang="en-US" altLang="zh-TW" sz="3200" b="1" dirty="0"/>
              <a:t>– </a:t>
            </a:r>
            <a:r>
              <a:rPr lang="zh-CN" altLang="en-US" sz="3200" b="1" dirty="0"/>
              <a:t>資料前處理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249E52-59F1-0643-87B9-2D8B925BBE54}"/>
              </a:ext>
            </a:extLst>
          </p:cNvPr>
          <p:cNvSpPr/>
          <p:nvPr/>
        </p:nvSpPr>
        <p:spPr>
          <a:xfrm>
            <a:off x="4871070" y="3449720"/>
            <a:ext cx="6092825" cy="17495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0729">
              <a:lnSpc>
                <a:spcPct val="150000"/>
              </a:lnSpc>
            </a:pP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石油價格歷史資料</a:t>
            </a:r>
            <a:endParaRPr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過去一個月價格平均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過去一個月標準差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日價格平均及標準差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F94575-DB77-E349-9940-C90475BF3C59}"/>
              </a:ext>
            </a:extLst>
          </p:cNvPr>
          <p:cNvSpPr/>
          <p:nvPr/>
        </p:nvSpPr>
        <p:spPr>
          <a:xfrm>
            <a:off x="483433" y="1705296"/>
            <a:ext cx="5174961" cy="133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>
              <a:lnSpc>
                <a:spcPct val="150000"/>
              </a:lnSpc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新聞文字資料</a:t>
            </a:r>
            <a:endParaRPr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709379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參數一：是否做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stemming</a:t>
            </a:r>
          </a:p>
          <a:p>
            <a:pPr marL="1709379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參數二：是否做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summarization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84EECA-1592-404F-85B8-49EC7564C547}"/>
              </a:ext>
            </a:extLst>
          </p:cNvPr>
          <p:cNvSpPr/>
          <p:nvPr/>
        </p:nvSpPr>
        <p:spPr>
          <a:xfrm>
            <a:off x="330659" y="3453777"/>
            <a:ext cx="6092825" cy="17495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80729">
              <a:lnSpc>
                <a:spcPct val="150000"/>
              </a:lnSpc>
            </a:pP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文章的詞向量空間</a:t>
            </a:r>
            <a:endParaRPr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Unigram </a:t>
            </a: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Bigram</a:t>
            </a: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Bigram with windows rolling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E6EE88-B78E-1B4C-9535-FFDC3B792083}"/>
              </a:ext>
            </a:extLst>
          </p:cNvPr>
          <p:cNvSpPr/>
          <p:nvPr/>
        </p:nvSpPr>
        <p:spPr>
          <a:xfrm>
            <a:off x="4905796" y="1700808"/>
            <a:ext cx="6092825" cy="133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729">
              <a:lnSpc>
                <a:spcPct val="150000"/>
              </a:lnSpc>
            </a:pP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情感分析</a:t>
            </a:r>
            <a:endParaRPr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 score</a:t>
            </a:r>
          </a:p>
          <a:p>
            <a:pPr marL="182367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 score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2746B89-ED53-6A41-AB34-3D6D4F276729}"/>
              </a:ext>
            </a:extLst>
          </p:cNvPr>
          <p:cNvCxnSpPr/>
          <p:nvPr/>
        </p:nvCxnSpPr>
        <p:spPr>
          <a:xfrm>
            <a:off x="1177334" y="3284984"/>
            <a:ext cx="961790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9954E1-968F-584A-A4F3-FFD375DB8A10}"/>
              </a:ext>
            </a:extLst>
          </p:cNvPr>
          <p:cNvCxnSpPr>
            <a:cxnSpLocks/>
          </p:cNvCxnSpPr>
          <p:nvPr/>
        </p:nvCxnSpPr>
        <p:spPr>
          <a:xfrm>
            <a:off x="5758035" y="1798040"/>
            <a:ext cx="0" cy="332812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2085</Words>
  <Application>Microsoft Macintosh PowerPoint</Application>
  <PresentationFormat>自訂</PresentationFormat>
  <Paragraphs>282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5" baseType="lpstr">
      <vt:lpstr>汉仪大圣体简</vt:lpstr>
      <vt:lpstr>造字工房尚雅体演示版常规体</vt:lpstr>
      <vt:lpstr>微软雅黑 Light</vt:lpstr>
      <vt:lpstr>微軟正黑體</vt:lpstr>
      <vt:lpstr>微軟正黑體</vt:lpstr>
      <vt:lpstr>Lato Light</vt:lpstr>
      <vt:lpstr>微软雅黑</vt:lpstr>
      <vt:lpstr>Open Sans</vt:lpstr>
      <vt:lpstr>Open Sans Light</vt:lpstr>
      <vt:lpstr>宋体</vt:lpstr>
      <vt:lpstr>Aparajita</vt:lpstr>
      <vt:lpstr>Arial</vt:lpstr>
      <vt:lpstr>Average</vt:lpstr>
      <vt:lpstr>Calibri</vt:lpstr>
      <vt:lpstr>Tahoma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欣宜 陳</cp:lastModifiedBy>
  <cp:revision>77</cp:revision>
  <dcterms:modified xsi:type="dcterms:W3CDTF">2018-12-18T05:32:36Z</dcterms:modified>
</cp:coreProperties>
</file>